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45" r:id="rId2"/>
    <p:sldId id="256" r:id="rId3"/>
    <p:sldId id="343" r:id="rId4"/>
    <p:sldId id="264" r:id="rId5"/>
    <p:sldId id="340" r:id="rId6"/>
    <p:sldId id="308" r:id="rId7"/>
    <p:sldId id="318" r:id="rId8"/>
    <p:sldId id="330" r:id="rId9"/>
    <p:sldId id="322" r:id="rId10"/>
    <p:sldId id="325" r:id="rId11"/>
    <p:sldId id="324" r:id="rId12"/>
    <p:sldId id="320" r:id="rId13"/>
    <p:sldId id="339" r:id="rId14"/>
    <p:sldId id="338" r:id="rId15"/>
    <p:sldId id="335" r:id="rId16"/>
    <p:sldId id="336" r:id="rId17"/>
    <p:sldId id="334" r:id="rId18"/>
    <p:sldId id="277" r:id="rId19"/>
    <p:sldId id="275" r:id="rId20"/>
    <p:sldId id="326" r:id="rId21"/>
    <p:sldId id="280" r:id="rId22"/>
    <p:sldId id="281" r:id="rId23"/>
    <p:sldId id="282" r:id="rId24"/>
    <p:sldId id="344" r:id="rId25"/>
    <p:sldId id="342" r:id="rId26"/>
    <p:sldId id="341" r:id="rId27"/>
    <p:sldId id="283" r:id="rId28"/>
    <p:sldId id="273" r:id="rId29"/>
    <p:sldId id="285" r:id="rId30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pPr>
              <a:defRPr/>
            </a:pPr>
            <a:fld id="{22DB8BC0-8305-4133-BF7B-9F1FA6AF8FD9}" type="datetimeFigureOut">
              <a:rPr lang="en-US"/>
              <a:pPr>
                <a:defRPr/>
              </a:pPr>
              <a:t>6/9/2017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pPr>
              <a:defRPr/>
            </a:pPr>
            <a:fld id="{FBD7B102-813F-41DB-A3EB-4E2CEB9F6A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310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D7B102-813F-41DB-A3EB-4E2CEB9F6A0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7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1888" y="660400"/>
            <a:ext cx="4656137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3ED49-F9EF-4A3E-B897-4792A98E2F9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60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09434-846C-4F05-9F75-3684F1DAA2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284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3ED49-F9EF-4A3E-B897-4792A98E2F9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908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3ED49-F9EF-4A3E-B897-4792A98E2F9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908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3ED49-F9EF-4A3E-B897-4792A98E2F9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908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ea typeface="ＭＳ Ｐゴシック" charset="-128"/>
            </a:endParaRPr>
          </a:p>
        </p:txBody>
      </p:sp>
      <p:sp>
        <p:nvSpPr>
          <p:cNvPr id="21508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58186" indent="-29161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66442" indent="-23328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33018" indent="-23328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99596" indent="-23328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66172" indent="-233289" defTabSz="466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32749" indent="-233289" defTabSz="466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99326" indent="-233289" defTabSz="466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965903" indent="-233289" defTabSz="466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86C4236-1FF4-476B-821F-F1DB558A85B6}" type="slidenum">
              <a:rPr lang="da-DK" altLang="en-US" smtClean="0"/>
              <a:pPr eaLnBrk="1" hangingPunct="1"/>
              <a:t>22</a:t>
            </a:fld>
            <a:endParaRPr lang="da-DK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3ED49-F9EF-4A3E-B897-4792A98E2F9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908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3ED49-F9EF-4A3E-B897-4792A98E2F9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848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80C5D-38E4-4697-9246-B9EE6705FDC3}" type="datetimeFigureOut">
              <a:rPr lang="en-US"/>
              <a:pPr>
                <a:defRPr/>
              </a:pPr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41634-0FD2-4651-B4DB-5492682A0E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071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8BD1B-AAB0-4AB4-A202-2270690D9301}" type="datetimeFigureOut">
              <a:rPr lang="en-US"/>
              <a:pPr>
                <a:defRPr/>
              </a:pPr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E7098-7741-49E6-B46A-8234E3BFB9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55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5A906-8DFB-45AB-9A25-D4ED3F2168B4}" type="datetimeFigureOut">
              <a:rPr lang="en-US"/>
              <a:pPr>
                <a:defRPr/>
              </a:pPr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36A77-F811-44F5-8D59-00ED245E44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20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0A332-731C-4ED0-B933-18914163AB91}" type="datetimeFigureOut">
              <a:rPr lang="en-US"/>
              <a:pPr>
                <a:defRPr/>
              </a:pPr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DC60A-6D21-4247-8505-EEF21A5643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99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FD535-4F46-45C2-8868-ECDFA4A9F2A8}" type="datetimeFigureOut">
              <a:rPr lang="en-US"/>
              <a:pPr>
                <a:defRPr/>
              </a:pPr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6684E-8445-4CC6-B4E6-F10192168B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81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66218-76F8-4FFD-A088-7728023090EA}" type="datetimeFigureOut">
              <a:rPr lang="en-US"/>
              <a:pPr>
                <a:defRPr/>
              </a:pPr>
              <a:t>6/9/2017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F6276-2443-443A-91BB-86449E4860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995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466DA-5D5E-4126-8EBB-0E46BC0765C8}" type="datetimeFigureOut">
              <a:rPr lang="en-US"/>
              <a:pPr>
                <a:defRPr/>
              </a:pPr>
              <a:t>6/9/2017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79080-60EB-406D-AD0F-6C035756AF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099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4E424-E187-4B27-A043-4E30DCDE5C35}" type="datetimeFigureOut">
              <a:rPr lang="en-US"/>
              <a:pPr>
                <a:defRPr/>
              </a:pPr>
              <a:t>6/9/2017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D32ED-109B-494E-9E75-CA080D1901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253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DBB61-BE28-4F86-9E4A-AE6B9FD5FF86}" type="datetimeFigureOut">
              <a:rPr lang="en-US"/>
              <a:pPr>
                <a:defRPr/>
              </a:pPr>
              <a:t>6/9/2017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DB5D5-86F2-422E-A014-51E455ECAA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660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C705F-9A3D-4E32-AD99-F380F68D3A14}" type="datetimeFigureOut">
              <a:rPr lang="en-US"/>
              <a:pPr>
                <a:defRPr/>
              </a:pPr>
              <a:t>6/9/2017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B9ABB-021D-4815-80CD-27F3CA0100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15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10D9C-79AD-4B25-A423-23E162A76E27}" type="datetimeFigureOut">
              <a:rPr lang="en-US"/>
              <a:pPr>
                <a:defRPr/>
              </a:pPr>
              <a:t>6/9/2017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F2E04-89C0-47B6-B96D-9514820A44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19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03D15F-3E23-4A6A-ACBA-494E08AAE60E}" type="datetimeFigureOut">
              <a:rPr lang="en-US"/>
              <a:pPr>
                <a:defRPr/>
              </a:pPr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379950-3E6F-49BF-BACB-0C35A0D3D4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afultz@kaplankirsch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://www.kaplankirsch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467836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CML’s 95</a:t>
            </a:r>
            <a:r>
              <a:rPr lang="en-US" baseline="30000" dirty="0" smtClean="0"/>
              <a:t>th</a:t>
            </a:r>
            <a:r>
              <a:rPr lang="en-US" dirty="0" smtClean="0"/>
              <a:t> Annual Conference</a:t>
            </a:r>
            <a:br>
              <a:rPr lang="en-US" dirty="0" smtClean="0"/>
            </a:br>
            <a:r>
              <a:rPr lang="en-US" dirty="0" smtClean="0"/>
              <a:t>June 20 – 23, 2017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Breckenridge</a:t>
            </a:r>
            <a:endParaRPr lang="en-US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860425"/>
            <a:ext cx="26098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83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Part 107 Pilot Requirements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Remote </a:t>
            </a:r>
            <a:r>
              <a:rPr lang="en-US" dirty="0"/>
              <a:t>pilot in </a:t>
            </a:r>
            <a:r>
              <a:rPr lang="en-US" dirty="0" smtClean="0"/>
              <a:t>command: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ass test for </a:t>
            </a:r>
            <a:r>
              <a:rPr lang="en-US" dirty="0"/>
              <a:t>remote pilot certificate with </a:t>
            </a:r>
            <a:r>
              <a:rPr lang="en-US" dirty="0" smtClean="0"/>
              <a:t>small </a:t>
            </a:r>
            <a:r>
              <a:rPr lang="en-US" dirty="0"/>
              <a:t>UAS </a:t>
            </a:r>
            <a:r>
              <a:rPr lang="en-US" dirty="0" smtClean="0"/>
              <a:t>rating</a:t>
            </a:r>
            <a:endParaRPr lang="en-US" dirty="0"/>
          </a:p>
          <a:p>
            <a:pPr lvl="1"/>
            <a:r>
              <a:rPr lang="en-US" dirty="0" smtClean="0"/>
              <a:t>At </a:t>
            </a:r>
            <a:r>
              <a:rPr lang="en-US" dirty="0"/>
              <a:t>least </a:t>
            </a:r>
            <a:r>
              <a:rPr lang="en-US" dirty="0" smtClean="0"/>
              <a:t>16</a:t>
            </a:r>
            <a:endParaRPr lang="en-US" dirty="0"/>
          </a:p>
          <a:p>
            <a:pPr lvl="1"/>
            <a:r>
              <a:rPr lang="en-US" dirty="0" smtClean="0"/>
              <a:t>No </a:t>
            </a:r>
            <a:r>
              <a:rPr lang="en-US" dirty="0"/>
              <a:t>physical or mental </a:t>
            </a:r>
            <a:r>
              <a:rPr lang="en-US" dirty="0" smtClean="0"/>
              <a:t>condition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86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Events/Overflights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Observe restricted/prohibited </a:t>
            </a:r>
            <a:r>
              <a:rPr lang="en-US" dirty="0"/>
              <a:t>flight </a:t>
            </a:r>
            <a:r>
              <a:rPr lang="en-US" dirty="0" smtClean="0"/>
              <a:t>areas</a:t>
            </a:r>
          </a:p>
          <a:p>
            <a:r>
              <a:rPr lang="en-US" dirty="0" smtClean="0"/>
              <a:t>May </a:t>
            </a:r>
            <a:r>
              <a:rPr lang="en-US" dirty="0"/>
              <a:t>be prohibited for major sporting </a:t>
            </a:r>
            <a:r>
              <a:rPr lang="en-US" dirty="0" smtClean="0"/>
              <a:t>events</a:t>
            </a:r>
            <a:endParaRPr lang="en-US" dirty="0"/>
          </a:p>
          <a:p>
            <a:r>
              <a:rPr lang="en-US" dirty="0" smtClean="0"/>
              <a:t>Prohibited over people who </a:t>
            </a:r>
            <a:r>
              <a:rPr lang="en-US" dirty="0"/>
              <a:t>are not “directly participating” </a:t>
            </a:r>
            <a:endParaRPr lang="en-US" dirty="0" smtClean="0"/>
          </a:p>
          <a:p>
            <a:pPr lvl="1"/>
            <a:r>
              <a:rPr lang="en-US" dirty="0" smtClean="0"/>
              <a:t>Except covered </a:t>
            </a:r>
            <a:r>
              <a:rPr lang="en-US" dirty="0"/>
              <a:t>structure or </a:t>
            </a:r>
            <a:r>
              <a:rPr lang="en-US" dirty="0" smtClean="0"/>
              <a:t>stationary </a:t>
            </a:r>
            <a:r>
              <a:rPr lang="en-US" dirty="0"/>
              <a:t>vehicle </a:t>
            </a:r>
            <a:r>
              <a:rPr lang="en-US" dirty="0" smtClean="0"/>
              <a:t>providing </a:t>
            </a:r>
            <a:r>
              <a:rPr lang="en-US" dirty="0"/>
              <a:t>“reasonable </a:t>
            </a:r>
            <a:r>
              <a:rPr lang="en-US" dirty="0" smtClean="0"/>
              <a:t>protection”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4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Airport/Air Traffic Notification Requirements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828800"/>
            <a:ext cx="7572375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4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FAA Airspace Classes</a:t>
            </a:r>
            <a:endParaRPr lang="en-US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r="1" b="48810"/>
          <a:stretch/>
        </p:blipFill>
        <p:spPr bwMode="auto">
          <a:xfrm>
            <a:off x="304800" y="1447800"/>
            <a:ext cx="862029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5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hat Happens If A Drone Gets Sucked Into A Jet Engine- Results Might Surprise You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800" y="0"/>
            <a:ext cx="9144000" cy="5596620"/>
          </a:xfrm>
        </p:spPr>
      </p:pic>
      <p:sp>
        <p:nvSpPr>
          <p:cNvPr id="7" name="TextBox 6"/>
          <p:cNvSpPr txBox="1"/>
          <p:nvPr/>
        </p:nvSpPr>
        <p:spPr>
          <a:xfrm>
            <a:off x="152400" y="5638800"/>
            <a:ext cx="3352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Video:  Virginia Tech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107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UAS Safety Concerns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9390" y="1371600"/>
            <a:ext cx="2228386" cy="167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3000"/>
            <a:ext cx="4755637" cy="29013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2353" y="5335121"/>
            <a:ext cx="2940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Credit: </a:t>
            </a:r>
            <a:r>
              <a:rPr lang="en-US" i="1" dirty="0" smtClean="0"/>
              <a:t>The Durango Herald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390" y="3017104"/>
            <a:ext cx="3389670" cy="2255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567953"/>
            <a:ext cx="2993395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7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3160" y="1600200"/>
            <a:ext cx="7237680" cy="4525963"/>
          </a:xfrm>
          <a:prstGeom prst="rect">
            <a:avLst/>
          </a:prstGeom>
        </p:spPr>
      </p:pic>
      <p:pic>
        <p:nvPicPr>
          <p:cNvPr id="5" name="DroneImpact - T0005 - 3200 fps to 25 fps (Pork, carbon propeller, 9 m-s),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65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67" y="-762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0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FAA Recreational Drone Regulations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Congressional exemption in 2012</a:t>
            </a:r>
          </a:p>
          <a:p>
            <a:r>
              <a:rPr lang="en-US" dirty="0" smtClean="0"/>
              <a:t>FAA registration rule (Dec. 2015)</a:t>
            </a:r>
          </a:p>
          <a:p>
            <a:r>
              <a:rPr lang="en-US" dirty="0" smtClean="0"/>
              <a:t>D.C. Circuit invalidated last month </a:t>
            </a:r>
          </a:p>
          <a:p>
            <a:pPr lvl="1"/>
            <a:r>
              <a:rPr lang="en-US" i="1" dirty="0" smtClean="0"/>
              <a:t>Taylor v. Huerta</a:t>
            </a:r>
          </a:p>
          <a:p>
            <a:r>
              <a:rPr lang="en-US" dirty="0" smtClean="0"/>
              <a:t>Future uncertain</a:t>
            </a:r>
          </a:p>
          <a:p>
            <a:r>
              <a:rPr lang="en-US" dirty="0" smtClean="0"/>
              <a:t>General FAA rules? </a:t>
            </a:r>
          </a:p>
          <a:p>
            <a:r>
              <a:rPr lang="en-US" dirty="0" smtClean="0"/>
              <a:t>Vacuum for local activity?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1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Local/State UAS Ordinances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371" y="1607904"/>
            <a:ext cx="8229600" cy="470916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Wide variety</a:t>
            </a:r>
          </a:p>
          <a:p>
            <a:r>
              <a:rPr lang="en-US" sz="2400" dirty="0" smtClean="0"/>
              <a:t>Approx. 6 in Colorado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Limited experience with enforcement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Scope of preemption not tested</a:t>
            </a:r>
          </a:p>
          <a:p>
            <a:r>
              <a:rPr lang="en-US" sz="2400" dirty="0" smtClean="0"/>
              <a:t>Generally-applicable laws untested</a:t>
            </a:r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137160" indent="0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95800"/>
            <a:ext cx="335996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7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Possible Local Regulations --Types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70916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Bans or moratoria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Safety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Use regulation (traffic, law enforcement, code enforcement)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Location regulation (airports, sensitive locations, parks, height)</a:t>
            </a:r>
          </a:p>
          <a:p>
            <a:pPr lvl="1"/>
            <a:r>
              <a:rPr lang="en-US" sz="2000" dirty="0" err="1" smtClean="0">
                <a:solidFill>
                  <a:schemeClr val="tx1"/>
                </a:solidFill>
              </a:rPr>
              <a:t>Weaponizing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Interference with civic functions (firefighting, police, etc.)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Protection of privacy from government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Ban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Requirement for warrant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Limits on use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Data retention</a:t>
            </a:r>
          </a:p>
          <a:p>
            <a:r>
              <a:rPr lang="en-US" sz="2400" dirty="0"/>
              <a:t>Protection of privacy/property rights (private  parties) from private parties</a:t>
            </a:r>
          </a:p>
          <a:p>
            <a:pPr lvl="1"/>
            <a:r>
              <a:rPr lang="en-US" sz="2000" dirty="0"/>
              <a:t>Height limits</a:t>
            </a:r>
          </a:p>
          <a:p>
            <a:pPr lvl="1"/>
            <a:r>
              <a:rPr lang="en-US" sz="2000" dirty="0"/>
              <a:t>Use of images</a:t>
            </a:r>
          </a:p>
          <a:p>
            <a:pPr lvl="1"/>
            <a:r>
              <a:rPr lang="en-US" sz="2000" dirty="0"/>
              <a:t>Trespass</a:t>
            </a:r>
          </a:p>
          <a:p>
            <a:pPr lvl="1"/>
            <a:r>
              <a:rPr lang="en-US" sz="2000" dirty="0"/>
              <a:t>Prior permission</a:t>
            </a:r>
          </a:p>
          <a:p>
            <a:pPr lvl="1"/>
            <a:endParaRPr lang="en-US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b="1" dirty="0" smtClean="0"/>
          </a:p>
          <a:p>
            <a:pPr marL="137160" indent="0">
              <a:buNone/>
            </a:pP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62484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 http://increasinghumanpotential.org</a:t>
            </a:r>
          </a:p>
        </p:txBody>
      </p:sp>
    </p:spTree>
    <p:extLst>
      <p:ext uri="{BB962C8B-B14F-4D97-AF65-F5344CB8AC3E}">
        <p14:creationId xmlns:p14="http://schemas.microsoft.com/office/powerpoint/2010/main" val="161729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457200" y="3124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CML Annual Meeting</a:t>
            </a:r>
            <a:br>
              <a:rPr lang="en-US" sz="2800" dirty="0" smtClean="0"/>
            </a:br>
            <a:r>
              <a:rPr lang="en-US" sz="2800" dirty="0" smtClean="0"/>
              <a:t>June 21, 2016</a:t>
            </a:r>
            <a:br>
              <a:rPr lang="en-US" sz="2800" dirty="0" smtClean="0"/>
            </a:br>
            <a:endParaRPr lang="en-US" sz="2800" i="1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39024" y="452166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i="1" dirty="0" smtClean="0"/>
              <a:t>John Putnam, Managing Partner</a:t>
            </a:r>
          </a:p>
          <a:p>
            <a:pPr eaLnBrk="1" hangingPunct="1"/>
            <a:r>
              <a:rPr lang="en-US" sz="2400" i="1" dirty="0" smtClean="0"/>
              <a:t>Kaplan Kirsch &amp; Rockwell, LLP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-9525" y="1282467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4800" b="1" i="1" dirty="0" smtClean="0">
                <a:solidFill>
                  <a:srgbClr val="FF0000"/>
                </a:solidFill>
              </a:rPr>
              <a:t>Drones:  A Legal Update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FAA Position on Preemption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No express </a:t>
            </a:r>
            <a:r>
              <a:rPr lang="en-US" dirty="0"/>
              <a:t>statement </a:t>
            </a:r>
            <a:r>
              <a:rPr lang="en-US" dirty="0" smtClean="0"/>
              <a:t>in Part 107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FAA Fact </a:t>
            </a:r>
            <a:r>
              <a:rPr lang="en-US" dirty="0"/>
              <a:t>Sheet on State and Local Regulation of </a:t>
            </a:r>
            <a:r>
              <a:rPr lang="en-US" dirty="0" smtClean="0"/>
              <a:t>UAS (December 2015)</a:t>
            </a:r>
          </a:p>
          <a:p>
            <a:pPr lvl="1"/>
            <a:r>
              <a:rPr lang="en-US" dirty="0" smtClean="0"/>
              <a:t>Some provisions preempted</a:t>
            </a:r>
          </a:p>
          <a:p>
            <a:pPr lvl="1"/>
            <a:r>
              <a:rPr lang="en-US" dirty="0" smtClean="0"/>
              <a:t>State/local </a:t>
            </a:r>
            <a:r>
              <a:rPr lang="en-US" dirty="0"/>
              <a:t>law </a:t>
            </a:r>
            <a:r>
              <a:rPr lang="en-US" dirty="0" smtClean="0"/>
              <a:t>may be appropriate for:</a:t>
            </a:r>
          </a:p>
          <a:p>
            <a:pPr lvl="2"/>
            <a:r>
              <a:rPr lang="en-US" dirty="0" smtClean="0"/>
              <a:t>Privacy</a:t>
            </a:r>
          </a:p>
          <a:p>
            <a:pPr lvl="2"/>
            <a:r>
              <a:rPr lang="en-US" dirty="0" smtClean="0"/>
              <a:t>Trespass/property rights</a:t>
            </a:r>
          </a:p>
          <a:p>
            <a:pPr lvl="2"/>
            <a:r>
              <a:rPr lang="en-US" dirty="0" smtClean="0"/>
              <a:t>Intellectual property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22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Preemption Considerations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371" y="1607904"/>
            <a:ext cx="8229600" cy="470916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Pervasive federal control of aircraft and flight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See Banner Towing v. People of the City of Boulder</a:t>
            </a:r>
            <a:r>
              <a:rPr lang="en-US" dirty="0" smtClean="0">
                <a:solidFill>
                  <a:schemeClr val="tx1"/>
                </a:solidFill>
              </a:rPr>
              <a:t> (Colo. 1984)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Airspace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Potential airspace “gap”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See Causby v. U.S.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137160" indent="0">
              <a:buNone/>
            </a:pP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3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17858" y="2977982"/>
            <a:ext cx="7321549" cy="603418"/>
            <a:chOff x="1017858" y="2898691"/>
            <a:chExt cx="7321549" cy="603418"/>
          </a:xfrm>
        </p:grpSpPr>
        <p:grpSp>
          <p:nvGrpSpPr>
            <p:cNvPr id="133" name="Gruppe 144"/>
            <p:cNvGrpSpPr>
              <a:grpSpLocks/>
            </p:cNvGrpSpPr>
            <p:nvPr/>
          </p:nvGrpSpPr>
          <p:grpSpPr bwMode="auto">
            <a:xfrm>
              <a:off x="1017858" y="2898691"/>
              <a:ext cx="7321549" cy="603418"/>
              <a:chOff x="2564175" y="4620257"/>
              <a:chExt cx="4583726" cy="988064"/>
            </a:xfrm>
          </p:grpSpPr>
          <p:sp>
            <p:nvSpPr>
              <p:cNvPr id="134" name="Rektangel 67"/>
              <p:cNvSpPr>
                <a:spLocks noChangeArrowheads="1"/>
              </p:cNvSpPr>
              <p:nvPr/>
            </p:nvSpPr>
            <p:spPr bwMode="auto">
              <a:xfrm flipH="1">
                <a:off x="2564174" y="4914109"/>
                <a:ext cx="4564816" cy="542793"/>
              </a:xfrm>
              <a:prstGeom prst="rect">
                <a:avLst/>
              </a:prstGeom>
              <a:gradFill rotWithShape="1">
                <a:gsLst>
                  <a:gs pos="0">
                    <a:srgbClr val="A4D329"/>
                  </a:gs>
                  <a:gs pos="100000">
                    <a:srgbClr val="C0FF4D"/>
                  </a:gs>
                </a:gsLst>
                <a:lin ang="5400000" scaled="1"/>
              </a:gradFill>
              <a:ln w="19050">
                <a:solidFill>
                  <a:srgbClr val="92D050"/>
                </a:solidFill>
                <a:round/>
                <a:headEnd/>
                <a:tailEnd/>
              </a:ln>
              <a:effectLst>
                <a:outerShdw blurRad="63500" dist="38100" dir="2700000" algn="tl" rotWithShape="0">
                  <a:srgbClr val="000000">
                    <a:alpha val="39999"/>
                  </a:srgbClr>
                </a:outerShdw>
              </a:effectLst>
            </p:spPr>
            <p:txBody>
              <a:bodyPr/>
              <a:lstStyle/>
              <a:p>
                <a:pPr marL="342900" indent="-342900" algn="ctr">
                  <a:defRPr/>
                </a:pPr>
                <a:endParaRPr lang="en-US" sz="1400" noProof="1">
                  <a:latin typeface="Calibri" pitchFamily="34" charset="0"/>
                </a:endParaRPr>
              </a:p>
            </p:txBody>
          </p:sp>
          <p:sp>
            <p:nvSpPr>
              <p:cNvPr id="135" name="Rektangel 71"/>
              <p:cNvSpPr>
                <a:spLocks noChangeArrowheads="1"/>
              </p:cNvSpPr>
              <p:nvPr/>
            </p:nvSpPr>
            <p:spPr bwMode="auto">
              <a:xfrm flipH="1">
                <a:off x="2566065" y="5456903"/>
                <a:ext cx="4564816" cy="151418"/>
              </a:xfrm>
              <a:prstGeom prst="rect">
                <a:avLst/>
              </a:prstGeom>
              <a:gradFill rotWithShape="1">
                <a:gsLst>
                  <a:gs pos="0">
                    <a:srgbClr val="E6E6E6">
                      <a:alpha val="0"/>
                    </a:srgbClr>
                  </a:gs>
                  <a:gs pos="49001">
                    <a:srgbClr val="E6E6E6">
                      <a:alpha val="49001"/>
                    </a:srgbClr>
                  </a:gs>
                  <a:gs pos="100000">
                    <a:srgbClr val="171717"/>
                  </a:gs>
                </a:gsLst>
                <a:lin ang="16200000"/>
              </a:gradFill>
              <a:ln w="9525">
                <a:noFill/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136" name="Ligebenet trapez 74"/>
              <p:cNvSpPr/>
              <p:nvPr/>
            </p:nvSpPr>
            <p:spPr bwMode="auto">
              <a:xfrm flipH="1">
                <a:off x="2571738" y="4615124"/>
                <a:ext cx="4583726" cy="293853"/>
              </a:xfrm>
              <a:prstGeom prst="trapezoid">
                <a:avLst>
                  <a:gd name="adj" fmla="val 160887"/>
                </a:avLst>
              </a:prstGeom>
              <a:gradFill flip="none" rotWithShape="1">
                <a:gsLst>
                  <a:gs pos="69000">
                    <a:srgbClr val="74B230"/>
                  </a:gs>
                  <a:gs pos="0">
                    <a:srgbClr val="1E921E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342900" defTabSz="914400">
                  <a:defRPr/>
                </a:pPr>
                <a:endParaRPr lang="en-US" noProof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45" name="TextBox 144"/>
            <p:cNvSpPr txBox="1"/>
            <p:nvPr/>
          </p:nvSpPr>
          <p:spPr>
            <a:xfrm>
              <a:off x="3378970" y="3053486"/>
              <a:ext cx="43172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  <a:r>
                <a:rPr lang="en-US" dirty="0" smtClean="0"/>
                <a:t>00 feet (FAR floor: uncongested)</a:t>
              </a:r>
              <a:endParaRPr lang="en-US" dirty="0"/>
            </a:p>
          </p:txBody>
        </p:sp>
      </p:grpSp>
      <p:grpSp>
        <p:nvGrpSpPr>
          <p:cNvPr id="141" name="Gruppe 144"/>
          <p:cNvGrpSpPr>
            <a:grpSpLocks/>
          </p:cNvGrpSpPr>
          <p:nvPr/>
        </p:nvGrpSpPr>
        <p:grpSpPr bwMode="auto">
          <a:xfrm>
            <a:off x="1007398" y="5257800"/>
            <a:ext cx="7321549" cy="603418"/>
            <a:chOff x="2564175" y="4620257"/>
            <a:chExt cx="4583726" cy="988064"/>
          </a:xfrm>
        </p:grpSpPr>
        <p:sp>
          <p:nvSpPr>
            <p:cNvPr id="142" name="Rektangel 67"/>
            <p:cNvSpPr>
              <a:spLocks noChangeArrowheads="1"/>
            </p:cNvSpPr>
            <p:nvPr/>
          </p:nvSpPr>
          <p:spPr bwMode="auto">
            <a:xfrm flipH="1">
              <a:off x="2564174" y="4914109"/>
              <a:ext cx="4564816" cy="542793"/>
            </a:xfrm>
            <a:prstGeom prst="rect">
              <a:avLst/>
            </a:prstGeom>
            <a:gradFill rotWithShape="1">
              <a:gsLst>
                <a:gs pos="0">
                  <a:srgbClr val="A4D329"/>
                </a:gs>
                <a:gs pos="100000">
                  <a:srgbClr val="C0FF4D"/>
                </a:gs>
              </a:gsLst>
              <a:lin ang="5400000" scaled="1"/>
            </a:gradFill>
            <a:ln w="19050">
              <a:solidFill>
                <a:srgbClr val="92D050"/>
              </a:solidFill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/>
            <a:lstStyle/>
            <a:p>
              <a:pPr marL="342900" indent="-342900" algn="ctr">
                <a:defRPr/>
              </a:pPr>
              <a:endParaRPr lang="en-US" sz="1400" noProof="1">
                <a:latin typeface="Calibri" pitchFamily="34" charset="0"/>
              </a:endParaRPr>
            </a:p>
          </p:txBody>
        </p:sp>
        <p:sp>
          <p:nvSpPr>
            <p:cNvPr id="143" name="Rektangel 71"/>
            <p:cNvSpPr>
              <a:spLocks noChangeArrowheads="1"/>
            </p:cNvSpPr>
            <p:nvPr/>
          </p:nvSpPr>
          <p:spPr bwMode="auto">
            <a:xfrm flipH="1">
              <a:off x="2566065" y="5456903"/>
              <a:ext cx="4564816" cy="151418"/>
            </a:xfrm>
            <a:prstGeom prst="rect">
              <a:avLst/>
            </a:prstGeom>
            <a:gradFill rotWithShape="1">
              <a:gsLst>
                <a:gs pos="0">
                  <a:srgbClr val="E6E6E6">
                    <a:alpha val="0"/>
                  </a:srgbClr>
                </a:gs>
                <a:gs pos="49001">
                  <a:srgbClr val="E6E6E6">
                    <a:alpha val="49001"/>
                  </a:srgbClr>
                </a:gs>
                <a:gs pos="100000">
                  <a:srgbClr val="171717"/>
                </a:gs>
              </a:gsLst>
              <a:lin ang="16200000"/>
            </a:gradFill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4" name="Ligebenet trapez 74"/>
            <p:cNvSpPr/>
            <p:nvPr/>
          </p:nvSpPr>
          <p:spPr bwMode="auto">
            <a:xfrm flipH="1">
              <a:off x="2571738" y="4615124"/>
              <a:ext cx="4583726" cy="293853"/>
            </a:xfrm>
            <a:prstGeom prst="trapezoid">
              <a:avLst>
                <a:gd name="adj" fmla="val 160887"/>
              </a:avLst>
            </a:prstGeom>
            <a:gradFill flip="none" rotWithShape="1">
              <a:gsLst>
                <a:gs pos="69000">
                  <a:srgbClr val="74B230"/>
                </a:gs>
                <a:gs pos="0">
                  <a:srgbClr val="1E921E"/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indent="-342900" defTabSz="914400">
                <a:defRPr/>
              </a:pPr>
              <a:endParaRPr lang="en-US" noProof="1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97176" y="4444957"/>
            <a:ext cx="7333630" cy="798350"/>
            <a:chOff x="997176" y="4444957"/>
            <a:chExt cx="7333630" cy="798350"/>
          </a:xfrm>
        </p:grpSpPr>
        <p:grpSp>
          <p:nvGrpSpPr>
            <p:cNvPr id="137" name="Gruppe 144"/>
            <p:cNvGrpSpPr>
              <a:grpSpLocks/>
            </p:cNvGrpSpPr>
            <p:nvPr/>
          </p:nvGrpSpPr>
          <p:grpSpPr bwMode="auto">
            <a:xfrm>
              <a:off x="997176" y="4444957"/>
              <a:ext cx="7333630" cy="606552"/>
              <a:chOff x="2564174" y="4615125"/>
              <a:chExt cx="4591289" cy="993196"/>
            </a:xfrm>
          </p:grpSpPr>
          <p:sp>
            <p:nvSpPr>
              <p:cNvPr id="138" name="Rektangel 67"/>
              <p:cNvSpPr>
                <a:spLocks noChangeArrowheads="1"/>
              </p:cNvSpPr>
              <p:nvPr/>
            </p:nvSpPr>
            <p:spPr bwMode="auto">
              <a:xfrm flipH="1">
                <a:off x="2564174" y="4914109"/>
                <a:ext cx="4564816" cy="542793"/>
              </a:xfrm>
              <a:prstGeom prst="rect">
                <a:avLst/>
              </a:prstGeom>
              <a:gradFill rotWithShape="1">
                <a:gsLst>
                  <a:gs pos="0">
                    <a:srgbClr val="A4D329"/>
                  </a:gs>
                  <a:gs pos="100000">
                    <a:srgbClr val="C0FF4D"/>
                  </a:gs>
                </a:gsLst>
                <a:lin ang="5400000" scaled="1"/>
              </a:gradFill>
              <a:ln w="19050">
                <a:solidFill>
                  <a:srgbClr val="92D050"/>
                </a:solidFill>
                <a:round/>
                <a:headEnd/>
                <a:tailEnd/>
              </a:ln>
              <a:effectLst>
                <a:outerShdw blurRad="63500" dist="38100" dir="2700000" algn="tl" rotWithShape="0">
                  <a:srgbClr val="000000">
                    <a:alpha val="39999"/>
                  </a:srgbClr>
                </a:outerShdw>
              </a:effectLst>
            </p:spPr>
            <p:txBody>
              <a:bodyPr/>
              <a:lstStyle/>
              <a:p>
                <a:pPr marL="342900" indent="-342900" algn="ctr">
                  <a:defRPr/>
                </a:pPr>
                <a:endParaRPr lang="en-US" sz="1400" noProof="1">
                  <a:latin typeface="Calibri" pitchFamily="34" charset="0"/>
                </a:endParaRPr>
              </a:p>
            </p:txBody>
          </p:sp>
          <p:sp>
            <p:nvSpPr>
              <p:cNvPr id="139" name="Rektangel 71"/>
              <p:cNvSpPr>
                <a:spLocks noChangeArrowheads="1"/>
              </p:cNvSpPr>
              <p:nvPr/>
            </p:nvSpPr>
            <p:spPr bwMode="auto">
              <a:xfrm flipH="1">
                <a:off x="2566065" y="5456903"/>
                <a:ext cx="4564816" cy="151418"/>
              </a:xfrm>
              <a:prstGeom prst="rect">
                <a:avLst/>
              </a:prstGeom>
              <a:gradFill rotWithShape="1">
                <a:gsLst>
                  <a:gs pos="0">
                    <a:srgbClr val="E6E6E6">
                      <a:alpha val="0"/>
                    </a:srgbClr>
                  </a:gs>
                  <a:gs pos="49001">
                    <a:srgbClr val="E6E6E6">
                      <a:alpha val="49001"/>
                    </a:srgbClr>
                  </a:gs>
                  <a:gs pos="100000">
                    <a:srgbClr val="171717"/>
                  </a:gs>
                </a:gsLst>
                <a:lin ang="16200000"/>
              </a:gradFill>
              <a:ln w="9525">
                <a:noFill/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140" name="Ligebenet trapez 74"/>
              <p:cNvSpPr/>
              <p:nvPr/>
            </p:nvSpPr>
            <p:spPr bwMode="auto">
              <a:xfrm flipH="1">
                <a:off x="2571737" y="4615125"/>
                <a:ext cx="4583726" cy="293853"/>
              </a:xfrm>
              <a:prstGeom prst="trapezoid">
                <a:avLst>
                  <a:gd name="adj" fmla="val 160887"/>
                </a:avLst>
              </a:prstGeom>
              <a:gradFill flip="none" rotWithShape="1">
                <a:gsLst>
                  <a:gs pos="69000">
                    <a:srgbClr val="74B230"/>
                  </a:gs>
                  <a:gs pos="0">
                    <a:srgbClr val="1E921E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342900" defTabSz="914400">
                  <a:defRPr/>
                </a:pPr>
                <a:endParaRPr lang="en-US" noProof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46" name="TextBox 145"/>
            <p:cNvSpPr txBox="1"/>
            <p:nvPr/>
          </p:nvSpPr>
          <p:spPr>
            <a:xfrm>
              <a:off x="3647510" y="4596976"/>
              <a:ext cx="20864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200 feet </a:t>
              </a:r>
              <a:r>
                <a:rPr lang="en-US" i="1" dirty="0" smtClean="0"/>
                <a:t>(Pollack)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90600" y="359829"/>
            <a:ext cx="7321549" cy="603418"/>
            <a:chOff x="1000202" y="359829"/>
            <a:chExt cx="7321549" cy="603418"/>
          </a:xfrm>
        </p:grpSpPr>
        <p:grpSp>
          <p:nvGrpSpPr>
            <p:cNvPr id="10247" name="Gruppe 144"/>
            <p:cNvGrpSpPr>
              <a:grpSpLocks/>
            </p:cNvGrpSpPr>
            <p:nvPr/>
          </p:nvGrpSpPr>
          <p:grpSpPr bwMode="auto">
            <a:xfrm>
              <a:off x="1000202" y="359829"/>
              <a:ext cx="7321549" cy="603418"/>
              <a:chOff x="2564175" y="4620257"/>
              <a:chExt cx="4583726" cy="988064"/>
            </a:xfrm>
          </p:grpSpPr>
          <p:sp>
            <p:nvSpPr>
              <p:cNvPr id="68" name="Rektangel 67"/>
              <p:cNvSpPr>
                <a:spLocks noChangeArrowheads="1"/>
              </p:cNvSpPr>
              <p:nvPr/>
            </p:nvSpPr>
            <p:spPr bwMode="auto">
              <a:xfrm flipH="1">
                <a:off x="2564174" y="4914109"/>
                <a:ext cx="4564816" cy="542793"/>
              </a:xfrm>
              <a:prstGeom prst="rect">
                <a:avLst/>
              </a:prstGeom>
              <a:gradFill rotWithShape="1">
                <a:gsLst>
                  <a:gs pos="0">
                    <a:srgbClr val="A4D329"/>
                  </a:gs>
                  <a:gs pos="100000">
                    <a:srgbClr val="C0FF4D"/>
                  </a:gs>
                </a:gsLst>
                <a:lin ang="5400000" scaled="1"/>
              </a:gradFill>
              <a:ln w="19050">
                <a:solidFill>
                  <a:srgbClr val="92D050"/>
                </a:solidFill>
                <a:round/>
                <a:headEnd/>
                <a:tailEnd/>
              </a:ln>
              <a:effectLst>
                <a:outerShdw blurRad="63500" dist="38100" dir="2700000" algn="tl" rotWithShape="0">
                  <a:srgbClr val="000000">
                    <a:alpha val="39999"/>
                  </a:srgbClr>
                </a:outerShdw>
              </a:effectLst>
            </p:spPr>
            <p:txBody>
              <a:bodyPr/>
              <a:lstStyle/>
              <a:p>
                <a:pPr marL="342900" indent="-342900" algn="ctr">
                  <a:defRPr/>
                </a:pPr>
                <a:endParaRPr lang="en-US" sz="1400" noProof="1">
                  <a:latin typeface="Calibri" pitchFamily="34" charset="0"/>
                </a:endParaRPr>
              </a:p>
            </p:txBody>
          </p:sp>
          <p:sp>
            <p:nvSpPr>
              <p:cNvPr id="72" name="Rektangel 71"/>
              <p:cNvSpPr>
                <a:spLocks noChangeArrowheads="1"/>
              </p:cNvSpPr>
              <p:nvPr/>
            </p:nvSpPr>
            <p:spPr bwMode="auto">
              <a:xfrm flipH="1">
                <a:off x="2566065" y="5456903"/>
                <a:ext cx="4564816" cy="151418"/>
              </a:xfrm>
              <a:prstGeom prst="rect">
                <a:avLst/>
              </a:prstGeom>
              <a:gradFill rotWithShape="1">
                <a:gsLst>
                  <a:gs pos="0">
                    <a:srgbClr val="E6E6E6">
                      <a:alpha val="0"/>
                    </a:srgbClr>
                  </a:gs>
                  <a:gs pos="49001">
                    <a:srgbClr val="E6E6E6">
                      <a:alpha val="49001"/>
                    </a:srgbClr>
                  </a:gs>
                  <a:gs pos="100000">
                    <a:srgbClr val="171717"/>
                  </a:gs>
                </a:gsLst>
                <a:lin ang="16200000"/>
              </a:gradFill>
              <a:ln w="9525">
                <a:noFill/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5" name="Ligebenet trapez 74"/>
              <p:cNvSpPr/>
              <p:nvPr/>
            </p:nvSpPr>
            <p:spPr bwMode="auto">
              <a:xfrm flipH="1">
                <a:off x="2571738" y="4615124"/>
                <a:ext cx="4583726" cy="293853"/>
              </a:xfrm>
              <a:prstGeom prst="trapezoid">
                <a:avLst>
                  <a:gd name="adj" fmla="val 160887"/>
                </a:avLst>
              </a:prstGeom>
              <a:gradFill flip="none" rotWithShape="1">
                <a:gsLst>
                  <a:gs pos="69000">
                    <a:srgbClr val="74B230"/>
                  </a:gs>
                  <a:gs pos="0">
                    <a:srgbClr val="1E921E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342900" defTabSz="914400">
                  <a:defRPr/>
                </a:pPr>
                <a:endParaRPr lang="en-US" noProof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3398169" y="520365"/>
              <a:ext cx="3842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1000 feet (FAR floor: congested)</a:t>
              </a:r>
              <a:endParaRPr lang="en-US" dirty="0"/>
            </a:p>
          </p:txBody>
        </p:sp>
      </p:grpSp>
      <p:grpSp>
        <p:nvGrpSpPr>
          <p:cNvPr id="10304" name="Grupper 13"/>
          <p:cNvGrpSpPr>
            <a:grpSpLocks/>
          </p:cNvGrpSpPr>
          <p:nvPr/>
        </p:nvGrpSpPr>
        <p:grpSpPr bwMode="auto">
          <a:xfrm>
            <a:off x="765174" y="6264275"/>
            <a:ext cx="8074026" cy="212725"/>
            <a:chOff x="0" y="1536700"/>
            <a:chExt cx="9144000" cy="317275"/>
          </a:xfrm>
        </p:grpSpPr>
        <p:sp>
          <p:nvSpPr>
            <p:cNvPr id="10305" name="Rektangel 54"/>
            <p:cNvSpPr>
              <a:spLocks noChangeArrowheads="1"/>
            </p:cNvSpPr>
            <p:nvPr/>
          </p:nvSpPr>
          <p:spPr bwMode="auto">
            <a:xfrm>
              <a:off x="0" y="1536700"/>
              <a:ext cx="9144000" cy="3172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7" name="Rektangel 56"/>
            <p:cNvSpPr/>
            <p:nvPr/>
          </p:nvSpPr>
          <p:spPr>
            <a:xfrm>
              <a:off x="0" y="1574800"/>
              <a:ext cx="9144000" cy="152400"/>
            </a:xfrm>
            <a:prstGeom prst="rect">
              <a:avLst/>
            </a:prstGeom>
            <a:gradFill rotWithShape="1">
              <a:gsLst>
                <a:gs pos="100000">
                  <a:srgbClr val="FFFCF9">
                    <a:alpha val="79000"/>
                  </a:srgbClr>
                </a:gs>
                <a:gs pos="0">
                  <a:srgbClr val="E6E6E6">
                    <a:tint val="50000"/>
                    <a:shade val="100000"/>
                    <a:satMod val="350000"/>
                    <a:alpha val="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69" name="Line 33"/>
          <p:cNvSpPr>
            <a:spLocks noChangeShapeType="1"/>
          </p:cNvSpPr>
          <p:nvPr/>
        </p:nvSpPr>
        <p:spPr bwMode="auto">
          <a:xfrm flipV="1">
            <a:off x="977900" y="4065588"/>
            <a:ext cx="0" cy="684212"/>
          </a:xfrm>
          <a:prstGeom prst="line">
            <a:avLst/>
          </a:prstGeom>
          <a:noFill/>
          <a:ln w="19050">
            <a:solidFill>
              <a:srgbClr val="D7D8D9">
                <a:lumMod val="25000"/>
              </a:srgb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>
              <a:solidFill>
                <a:sysClr val="windowText" lastClr="000000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grpSp>
        <p:nvGrpSpPr>
          <p:cNvPr id="80" name="Grupper 13"/>
          <p:cNvGrpSpPr>
            <a:grpSpLocks/>
          </p:cNvGrpSpPr>
          <p:nvPr/>
        </p:nvGrpSpPr>
        <p:grpSpPr bwMode="auto">
          <a:xfrm rot="16200000">
            <a:off x="-2082181" y="3152157"/>
            <a:ext cx="5959476" cy="264763"/>
            <a:chOff x="0" y="1536700"/>
            <a:chExt cx="9144000" cy="317275"/>
          </a:xfrm>
        </p:grpSpPr>
        <p:sp>
          <p:nvSpPr>
            <p:cNvPr id="84" name="Rektangel 54"/>
            <p:cNvSpPr>
              <a:spLocks noChangeArrowheads="1"/>
            </p:cNvSpPr>
            <p:nvPr/>
          </p:nvSpPr>
          <p:spPr bwMode="auto">
            <a:xfrm>
              <a:off x="0" y="1536700"/>
              <a:ext cx="9144000" cy="3172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88" name="Rektangel 56"/>
            <p:cNvSpPr/>
            <p:nvPr/>
          </p:nvSpPr>
          <p:spPr>
            <a:xfrm>
              <a:off x="0" y="1574800"/>
              <a:ext cx="9144000" cy="152400"/>
            </a:xfrm>
            <a:prstGeom prst="rect">
              <a:avLst/>
            </a:prstGeom>
            <a:gradFill rotWithShape="1">
              <a:gsLst>
                <a:gs pos="100000">
                  <a:srgbClr val="FFFCF9">
                    <a:alpha val="79000"/>
                  </a:srgbClr>
                </a:gs>
                <a:gs pos="0">
                  <a:srgbClr val="E6E6E6">
                    <a:tint val="50000"/>
                    <a:shade val="100000"/>
                    <a:satMod val="350000"/>
                    <a:alpha val="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3721869" y="5421868"/>
            <a:ext cx="208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83 feet </a:t>
            </a:r>
            <a:r>
              <a:rPr lang="en-US" i="1" dirty="0" smtClean="0"/>
              <a:t>(Causby)</a:t>
            </a:r>
            <a:endParaRPr lang="en-US" i="1" dirty="0"/>
          </a:p>
        </p:txBody>
      </p:sp>
      <p:sp>
        <p:nvSpPr>
          <p:cNvPr id="148" name="Rektangel 166"/>
          <p:cNvSpPr>
            <a:spLocks noChangeArrowheads="1"/>
          </p:cNvSpPr>
          <p:nvPr/>
        </p:nvSpPr>
        <p:spPr bwMode="auto">
          <a:xfrm rot="16200000">
            <a:off x="-173307" y="3302054"/>
            <a:ext cx="1165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b="1" noProof="1" smtClean="0">
                <a:solidFill>
                  <a:schemeClr val="bg1"/>
                </a:solidFill>
                <a:latin typeface="Book Antiqua" panose="02040602050305030304" pitchFamily="18" charset="0"/>
                <a:cs typeface="Arial" charset="0"/>
              </a:rPr>
              <a:t>Altitude</a:t>
            </a:r>
            <a:endParaRPr lang="en-US" altLang="en-US" sz="2000" b="1" noProof="1">
              <a:solidFill>
                <a:schemeClr val="bg1"/>
              </a:solidFill>
              <a:latin typeface="Book Antiqua" panose="02040602050305030304" pitchFamily="18" charset="0"/>
              <a:cs typeface="Arial" charset="0"/>
            </a:endParaRPr>
          </a:p>
        </p:txBody>
      </p:sp>
      <p:pic>
        <p:nvPicPr>
          <p:cNvPr id="149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37" y="5597455"/>
            <a:ext cx="592871" cy="5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29" y="5597455"/>
            <a:ext cx="592871" cy="5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603002"/>
            <a:ext cx="592871" cy="5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529" y="5597455"/>
            <a:ext cx="592871" cy="5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929" y="5597455"/>
            <a:ext cx="592871" cy="5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1745683" y="1371600"/>
            <a:ext cx="961692" cy="64446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5039219" y="1371600"/>
            <a:ext cx="1708701" cy="114506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136381"/>
            <a:ext cx="1147671" cy="996396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02679" y="3840426"/>
            <a:ext cx="7321549" cy="603418"/>
            <a:chOff x="1017858" y="2898691"/>
            <a:chExt cx="7321549" cy="603418"/>
          </a:xfrm>
        </p:grpSpPr>
        <p:grpSp>
          <p:nvGrpSpPr>
            <p:cNvPr id="42" name="Gruppe 144"/>
            <p:cNvGrpSpPr>
              <a:grpSpLocks/>
            </p:cNvGrpSpPr>
            <p:nvPr/>
          </p:nvGrpSpPr>
          <p:grpSpPr bwMode="auto">
            <a:xfrm>
              <a:off x="1017858" y="2898691"/>
              <a:ext cx="7321549" cy="603418"/>
              <a:chOff x="2564175" y="4620257"/>
              <a:chExt cx="4583726" cy="988064"/>
            </a:xfrm>
          </p:grpSpPr>
          <p:sp>
            <p:nvSpPr>
              <p:cNvPr id="44" name="Rektangel 67"/>
              <p:cNvSpPr>
                <a:spLocks noChangeArrowheads="1"/>
              </p:cNvSpPr>
              <p:nvPr/>
            </p:nvSpPr>
            <p:spPr bwMode="auto">
              <a:xfrm flipH="1">
                <a:off x="2564174" y="4914109"/>
                <a:ext cx="4564816" cy="542793"/>
              </a:xfrm>
              <a:prstGeom prst="rect">
                <a:avLst/>
              </a:prstGeom>
              <a:gradFill rotWithShape="1">
                <a:gsLst>
                  <a:gs pos="0">
                    <a:srgbClr val="A4D329"/>
                  </a:gs>
                  <a:gs pos="100000">
                    <a:srgbClr val="C0FF4D"/>
                  </a:gs>
                </a:gsLst>
                <a:lin ang="5400000" scaled="1"/>
              </a:gradFill>
              <a:ln w="19050">
                <a:solidFill>
                  <a:srgbClr val="92D050"/>
                </a:solidFill>
                <a:round/>
                <a:headEnd/>
                <a:tailEnd/>
              </a:ln>
              <a:effectLst>
                <a:outerShdw blurRad="63500" dist="38100" dir="2700000" algn="tl" rotWithShape="0">
                  <a:srgbClr val="000000">
                    <a:alpha val="39999"/>
                  </a:srgbClr>
                </a:outerShdw>
              </a:effectLst>
            </p:spPr>
            <p:txBody>
              <a:bodyPr/>
              <a:lstStyle/>
              <a:p>
                <a:pPr marL="342900" indent="-342900" algn="ctr">
                  <a:defRPr/>
                </a:pPr>
                <a:endParaRPr lang="en-US" sz="1400" noProof="1">
                  <a:latin typeface="Calibri" pitchFamily="34" charset="0"/>
                </a:endParaRPr>
              </a:p>
            </p:txBody>
          </p:sp>
          <p:sp>
            <p:nvSpPr>
              <p:cNvPr id="45" name="Rektangel 71"/>
              <p:cNvSpPr>
                <a:spLocks noChangeArrowheads="1"/>
              </p:cNvSpPr>
              <p:nvPr/>
            </p:nvSpPr>
            <p:spPr bwMode="auto">
              <a:xfrm flipH="1">
                <a:off x="2566065" y="5456903"/>
                <a:ext cx="4564816" cy="151418"/>
              </a:xfrm>
              <a:prstGeom prst="rect">
                <a:avLst/>
              </a:prstGeom>
              <a:gradFill rotWithShape="1">
                <a:gsLst>
                  <a:gs pos="0">
                    <a:srgbClr val="E6E6E6">
                      <a:alpha val="0"/>
                    </a:srgbClr>
                  </a:gs>
                  <a:gs pos="49001">
                    <a:srgbClr val="E6E6E6">
                      <a:alpha val="49001"/>
                    </a:srgbClr>
                  </a:gs>
                  <a:gs pos="100000">
                    <a:srgbClr val="171717"/>
                  </a:gs>
                </a:gsLst>
                <a:lin ang="16200000"/>
              </a:gradFill>
              <a:ln w="9525">
                <a:noFill/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46" name="Ligebenet trapez 74"/>
              <p:cNvSpPr/>
              <p:nvPr/>
            </p:nvSpPr>
            <p:spPr bwMode="auto">
              <a:xfrm flipH="1">
                <a:off x="2571738" y="4615124"/>
                <a:ext cx="4583726" cy="293853"/>
              </a:xfrm>
              <a:prstGeom prst="trapezoid">
                <a:avLst>
                  <a:gd name="adj" fmla="val 160887"/>
                </a:avLst>
              </a:prstGeom>
              <a:gradFill flip="none" rotWithShape="1">
                <a:gsLst>
                  <a:gs pos="69000">
                    <a:srgbClr val="74B230"/>
                  </a:gs>
                  <a:gs pos="0">
                    <a:srgbClr val="1E921E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342900" defTabSz="914400">
                  <a:defRPr/>
                </a:pPr>
                <a:endParaRPr lang="en-US" noProof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3378970" y="3053486"/>
              <a:ext cx="31742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400 feet: Part 107 ceiling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091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Land </a:t>
            </a:r>
            <a:r>
              <a:rPr lang="en-US" dirty="0" smtClean="0">
                <a:solidFill>
                  <a:schemeClr val="tx1"/>
                </a:solidFill>
              </a:rPr>
              <a:t>use and protection from trespass </a:t>
            </a:r>
            <a:r>
              <a:rPr lang="en-US" dirty="0">
                <a:solidFill>
                  <a:schemeClr val="tx1"/>
                </a:solidFill>
              </a:rPr>
              <a:t>not preempted</a:t>
            </a:r>
          </a:p>
          <a:p>
            <a:r>
              <a:rPr lang="en-US" dirty="0">
                <a:solidFill>
                  <a:schemeClr val="tx1"/>
                </a:solidFill>
              </a:rPr>
              <a:t>Non-aviation-specific provisions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Trespass</a:t>
            </a:r>
          </a:p>
          <a:p>
            <a:pPr lvl="1"/>
            <a:r>
              <a:rPr lang="en-US" dirty="0" smtClean="0"/>
              <a:t>Careless/reckless behavior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Peeping Tom/Stalking</a:t>
            </a:r>
          </a:p>
          <a:p>
            <a:pPr lvl="1"/>
            <a:r>
              <a:rPr lang="en-US" dirty="0" smtClean="0"/>
              <a:t>Interference with fire, police, etc.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Remote </a:t>
            </a:r>
            <a:r>
              <a:rPr lang="en-US" dirty="0">
                <a:solidFill>
                  <a:schemeClr val="tx1"/>
                </a:solidFill>
              </a:rPr>
              <a:t>control use of </a:t>
            </a:r>
            <a:r>
              <a:rPr lang="en-US" dirty="0" smtClean="0">
                <a:solidFill>
                  <a:schemeClr val="tx1"/>
                </a:solidFill>
              </a:rPr>
              <a:t>weapons</a:t>
            </a:r>
          </a:p>
          <a:p>
            <a:r>
              <a:rPr lang="en-US" dirty="0" smtClean="0"/>
              <a:t>Enforcement of federal standards?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Preemption (continued)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513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On the Horizon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Drone Advisory Committee</a:t>
            </a:r>
          </a:p>
          <a:p>
            <a:r>
              <a:rPr lang="en-US" dirty="0"/>
              <a:t>Drone Federalism Act of 2017 </a:t>
            </a:r>
            <a:endParaRPr lang="en-US" dirty="0" smtClean="0"/>
          </a:p>
          <a:p>
            <a:r>
              <a:rPr lang="en-US" dirty="0" smtClean="0"/>
              <a:t>FAA Reauthorization</a:t>
            </a:r>
          </a:p>
          <a:p>
            <a:r>
              <a:rPr lang="en-US" dirty="0" smtClean="0"/>
              <a:t>Court Decisions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551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Heightened Preemption Risks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Regulation of flight differently than FAA</a:t>
            </a:r>
          </a:p>
          <a:p>
            <a:r>
              <a:rPr lang="en-US" dirty="0" smtClean="0"/>
              <a:t>Restrictions on use in navigable airspace</a:t>
            </a:r>
          </a:p>
          <a:p>
            <a:pPr lvl="1"/>
            <a:r>
              <a:rPr lang="en-US" dirty="0" smtClean="0"/>
              <a:t>Unlimited ceiling of prior permission</a:t>
            </a:r>
          </a:p>
          <a:p>
            <a:r>
              <a:rPr lang="en-US" dirty="0" smtClean="0"/>
              <a:t>Restriction of federally-permitted operations</a:t>
            </a:r>
          </a:p>
          <a:p>
            <a:r>
              <a:rPr lang="en-US" dirty="0" smtClean="0"/>
              <a:t>Regulation of aircraft</a:t>
            </a:r>
          </a:p>
          <a:p>
            <a:r>
              <a:rPr lang="en-US" dirty="0" smtClean="0"/>
              <a:t>UAS-specific rule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240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Colorado Ordinance Examples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Vail</a:t>
            </a:r>
          </a:p>
          <a:p>
            <a:pPr lvl="1"/>
            <a:r>
              <a:rPr lang="en-US" dirty="0" smtClean="0"/>
              <a:t>Prohibits UAS in critical areas</a:t>
            </a:r>
          </a:p>
          <a:p>
            <a:r>
              <a:rPr lang="en-US" dirty="0" smtClean="0"/>
              <a:t>Cherry Hills Village </a:t>
            </a:r>
          </a:p>
          <a:p>
            <a:pPr lvl="1"/>
            <a:r>
              <a:rPr lang="en-US" dirty="0" smtClean="0"/>
              <a:t>Recreational focus</a:t>
            </a:r>
          </a:p>
          <a:p>
            <a:pPr lvl="1"/>
            <a:r>
              <a:rPr lang="en-US" dirty="0" smtClean="0"/>
              <a:t>Registration</a:t>
            </a:r>
          </a:p>
          <a:p>
            <a:pPr lvl="1"/>
            <a:r>
              <a:rPr lang="en-US" dirty="0" smtClean="0"/>
              <a:t>Careless/reckless use</a:t>
            </a:r>
          </a:p>
          <a:p>
            <a:pPr lvl="1"/>
            <a:r>
              <a:rPr lang="en-US" dirty="0" smtClean="0"/>
              <a:t>Over City/private property</a:t>
            </a:r>
          </a:p>
          <a:p>
            <a:pPr lvl="1"/>
            <a:r>
              <a:rPr lang="en-US" dirty="0" smtClean="0"/>
              <a:t>Harassment</a:t>
            </a:r>
          </a:p>
          <a:p>
            <a:r>
              <a:rPr lang="en-US" dirty="0" smtClean="0"/>
              <a:t>Telluride</a:t>
            </a:r>
          </a:p>
          <a:p>
            <a:pPr lvl="1"/>
            <a:r>
              <a:rPr lang="en-US" dirty="0" smtClean="0"/>
              <a:t>Reckless/careless </a:t>
            </a:r>
            <a:r>
              <a:rPr lang="en-US" dirty="0"/>
              <a:t>use</a:t>
            </a:r>
          </a:p>
          <a:p>
            <a:pPr lvl="1"/>
            <a:r>
              <a:rPr lang="en-US" dirty="0"/>
              <a:t>Harassment of wildlife</a:t>
            </a:r>
          </a:p>
          <a:p>
            <a:pPr lvl="1"/>
            <a:r>
              <a:rPr lang="en-US" dirty="0" smtClean="0"/>
              <a:t>Trespass if no prior permission</a:t>
            </a:r>
          </a:p>
          <a:p>
            <a:r>
              <a:rPr lang="en-US" dirty="0" smtClean="0"/>
              <a:t>Boulder County</a:t>
            </a:r>
          </a:p>
          <a:p>
            <a:pPr lvl="1"/>
            <a:r>
              <a:rPr lang="en-US" dirty="0" smtClean="0"/>
              <a:t>Open Space</a:t>
            </a:r>
          </a:p>
        </p:txBody>
      </p:sp>
    </p:spTree>
    <p:extLst>
      <p:ext uri="{BB962C8B-B14F-4D97-AF65-F5344CB8AC3E}">
        <p14:creationId xmlns:p14="http://schemas.microsoft.com/office/powerpoint/2010/main" val="2450041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Law Enforcement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377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Local police/sheriff will be first line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FAA does not have resources or ability to respond quickly</a:t>
            </a:r>
          </a:p>
          <a:p>
            <a:r>
              <a:rPr lang="en-US" sz="2400" dirty="0" smtClean="0"/>
              <a:t>Local law enforcement needs: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Clear rules</a:t>
            </a:r>
          </a:p>
          <a:p>
            <a:pPr lvl="1"/>
            <a:r>
              <a:rPr lang="en-US" sz="2000" dirty="0" smtClean="0"/>
              <a:t>Training/education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Resources</a:t>
            </a:r>
            <a:endParaRPr lang="en-US" sz="2000" dirty="0"/>
          </a:p>
          <a:p>
            <a:pPr lvl="1"/>
            <a:r>
              <a:rPr lang="en-US" sz="2000" dirty="0" smtClean="0"/>
              <a:t>FAA coordination</a:t>
            </a:r>
            <a:endParaRPr lang="en-US" sz="2000" dirty="0"/>
          </a:p>
          <a:p>
            <a:r>
              <a:rPr lang="en-US" sz="2400" dirty="0" smtClean="0">
                <a:solidFill>
                  <a:schemeClr val="tx1"/>
                </a:solidFill>
              </a:rPr>
              <a:t>Challenges</a:t>
            </a:r>
          </a:p>
          <a:p>
            <a:pPr lvl="1"/>
            <a:r>
              <a:rPr lang="en-US" sz="2000" dirty="0" smtClean="0"/>
              <a:t>ID of user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Uncertainty about authority</a:t>
            </a:r>
          </a:p>
          <a:p>
            <a:pPr marL="480060"/>
            <a:endParaRPr lang="en-US" sz="2400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0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Own and operate or lease services?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Scope of insurance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Mutual aid agreement provisions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Internal policies regarding use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Safety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Data retention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Use of video/images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Training and compliance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4</a:t>
            </a:r>
            <a:r>
              <a:rPr lang="en-US" sz="2000" baseline="30000" dirty="0" smtClean="0">
                <a:solidFill>
                  <a:schemeClr val="tx1"/>
                </a:solidFill>
              </a:rPr>
              <a:t>th</a:t>
            </a:r>
            <a:r>
              <a:rPr lang="en-US" sz="2000" dirty="0" smtClean="0">
                <a:solidFill>
                  <a:schemeClr val="tx1"/>
                </a:solidFill>
              </a:rPr>
              <a:t> Amendment considerations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Trespass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Risk Management Considerations for Municipal Ops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374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Questions?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278" y="1828800"/>
            <a:ext cx="8153400" cy="41148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dirty="0" smtClean="0"/>
              <a:t>John Putnam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Kaplan </a:t>
            </a:r>
            <a:r>
              <a:rPr lang="en-US" dirty="0"/>
              <a:t>Kirsch &amp; Rockwell LLP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Denver, CO</a:t>
            </a:r>
            <a:endParaRPr lang="en-US" dirty="0"/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(303) 825-7000</a:t>
            </a:r>
            <a:endParaRPr lang="en-US" dirty="0"/>
          </a:p>
          <a:p>
            <a:pPr>
              <a:lnSpc>
                <a:spcPct val="90000"/>
              </a:lnSpc>
              <a:buNone/>
            </a:pPr>
            <a:r>
              <a:rPr lang="en-US" dirty="0" smtClean="0">
                <a:hlinkClick r:id="rId3"/>
              </a:rPr>
              <a:t>jputnam@kaplankirsch.com</a:t>
            </a:r>
            <a:endParaRPr lang="en-US" dirty="0" smtClean="0"/>
          </a:p>
          <a:p>
            <a:pPr>
              <a:lnSpc>
                <a:spcPct val="90000"/>
              </a:lnSpc>
              <a:buNone/>
            </a:pPr>
            <a:r>
              <a:rPr lang="en-US" dirty="0" smtClean="0">
                <a:hlinkClick r:id="rId4"/>
              </a:rPr>
              <a:t>www.kaplankirsch.com</a:t>
            </a:r>
            <a:endParaRPr lang="en-US" dirty="0" smtClean="0"/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53152"/>
            <a:ext cx="3810000" cy="67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5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Denver Donut Delivery</a:t>
            </a:r>
            <a:endParaRPr lang="en-US" b="1" dirty="0"/>
          </a:p>
        </p:txBody>
      </p:sp>
      <p:pic>
        <p:nvPicPr>
          <p:cNvPr id="4" name="Denver Donut Shop Tests Drone Delivery (1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831" y="1417638"/>
            <a:ext cx="8034337" cy="4525963"/>
          </a:xfrm>
        </p:spPr>
      </p:pic>
    </p:spTree>
    <p:extLst>
      <p:ext uri="{BB962C8B-B14F-4D97-AF65-F5344CB8AC3E}">
        <p14:creationId xmlns:p14="http://schemas.microsoft.com/office/powerpoint/2010/main" val="296588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73995" cy="1096962"/>
          </a:xfrm>
        </p:spPr>
        <p:txBody>
          <a:bodyPr/>
          <a:lstStyle/>
          <a:p>
            <a:r>
              <a:rPr lang="en-US" b="1" dirty="0" smtClean="0"/>
              <a:t>Municipal Interest in UAS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189" y="1361429"/>
            <a:ext cx="8229600" cy="4709160"/>
          </a:xfrm>
        </p:spPr>
        <p:txBody>
          <a:bodyPr>
            <a:normAutofit/>
          </a:bodyPr>
          <a:lstStyle/>
          <a:p>
            <a:pPr marL="400050" indent="-342900">
              <a:lnSpc>
                <a:spcPct val="8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City use</a:t>
            </a:r>
          </a:p>
          <a:p>
            <a:pPr marL="720090" lvl="1" indent="-342900">
              <a:lnSpc>
                <a:spcPct val="8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EMS</a:t>
            </a:r>
          </a:p>
          <a:p>
            <a:pPr marL="720090" lvl="1" indent="-342900">
              <a:lnSpc>
                <a:spcPct val="8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Property management</a:t>
            </a:r>
          </a:p>
          <a:p>
            <a:pPr marL="720090" lvl="1" indent="-342900">
              <a:lnSpc>
                <a:spcPct val="8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Resource management</a:t>
            </a:r>
          </a:p>
          <a:p>
            <a:pPr marL="720090" lvl="1" indent="-342900">
              <a:lnSpc>
                <a:spcPct val="8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Code enforcement </a:t>
            </a:r>
          </a:p>
          <a:p>
            <a:pPr marL="720090" lvl="1" indent="-342900">
              <a:lnSpc>
                <a:spcPct val="8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Utilities</a:t>
            </a:r>
          </a:p>
          <a:p>
            <a:pPr marL="400050" indent="-342900">
              <a:lnSpc>
                <a:spcPct val="8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Regulation of drone use</a:t>
            </a:r>
          </a:p>
          <a:p>
            <a:pPr marL="720090" lvl="1" indent="-342900">
              <a:lnSpc>
                <a:spcPct val="8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Safety</a:t>
            </a:r>
          </a:p>
          <a:p>
            <a:pPr marL="720090" lvl="1" indent="-342900">
              <a:lnSpc>
                <a:spcPct val="8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Privacy</a:t>
            </a:r>
          </a:p>
          <a:p>
            <a:pPr marL="720090" lvl="1" indent="-342900">
              <a:lnSpc>
                <a:spcPct val="80000"/>
              </a:lnSpc>
            </a:pPr>
            <a:r>
              <a:rPr lang="en-US" sz="2200" dirty="0" smtClean="0"/>
              <a:t>Protection of critical operations</a:t>
            </a:r>
            <a:endParaRPr lang="en-US" sz="2200" dirty="0" smtClean="0">
              <a:solidFill>
                <a:schemeClr val="tx1"/>
              </a:solidFill>
            </a:endParaRPr>
          </a:p>
          <a:p>
            <a:pPr marL="720090" lvl="1" indent="-342900">
              <a:lnSpc>
                <a:spcPct val="8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Proprietary interests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51918"/>
            <a:ext cx="3479189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62600" y="51816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credit</a:t>
            </a:r>
            <a:r>
              <a:rPr lang="en-US" sz="1100" dirty="0" smtClean="0"/>
              <a:t>: http</a:t>
            </a:r>
            <a:r>
              <a:rPr lang="en-US" sz="1100" dirty="0"/>
              <a:t>://increasinghumanpotential.org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52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FAA’s General Authority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Sovereignty of airspace</a:t>
            </a:r>
          </a:p>
          <a:p>
            <a:r>
              <a:rPr lang="en-US" dirty="0" smtClean="0"/>
              <a:t>Aircraft and flight</a:t>
            </a:r>
          </a:p>
          <a:p>
            <a:r>
              <a:rPr lang="en-US" dirty="0" smtClean="0"/>
              <a:t>General rules on flight</a:t>
            </a:r>
          </a:p>
          <a:p>
            <a:pPr lvl="1"/>
            <a:r>
              <a:rPr lang="en-US" dirty="0" smtClean="0"/>
              <a:t>No careless or reckless flight (14 C.F.R. § 91.13)</a:t>
            </a:r>
          </a:p>
          <a:p>
            <a:pPr lvl="1"/>
            <a:r>
              <a:rPr lang="en-US" dirty="0" smtClean="0"/>
              <a:t>Altitudes (14 C.F.R. § 91.119)</a:t>
            </a:r>
          </a:p>
          <a:p>
            <a:pPr marL="514350" indent="-457200"/>
            <a:r>
              <a:rPr lang="en-US" dirty="0" smtClean="0"/>
              <a:t>Preempt wide range of local rules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405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5216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FAA Regulation Focuses on Use and User 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46312"/>
            <a:ext cx="19685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773" y="2261013"/>
            <a:ext cx="19685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84" y="2246311"/>
            <a:ext cx="19685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5584" y="1600200"/>
            <a:ext cx="204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Public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71900" y="2831068"/>
            <a:ext cx="204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51250" y="1601049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Commercial (Civil)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53200" y="1601049"/>
            <a:ext cx="204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Private/Model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11530" y="6400800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credit:  Lakemaid Beer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0314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3250"/>
            <a:ext cx="8305800" cy="1325563"/>
          </a:xfrm>
        </p:spPr>
        <p:txBody>
          <a:bodyPr/>
          <a:lstStyle/>
          <a:p>
            <a:r>
              <a:rPr lang="en-US" b="1" dirty="0" smtClean="0"/>
              <a:t>FAA's Four Categories for UAS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95400"/>
            <a:ext cx="7443321" cy="434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4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Part 107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comprehensive UAS rules</a:t>
            </a:r>
          </a:p>
          <a:p>
            <a:r>
              <a:rPr lang="en-US" dirty="0" smtClean="0"/>
              <a:t>Aimed at commercial operations</a:t>
            </a:r>
          </a:p>
          <a:p>
            <a:r>
              <a:rPr lang="en-US" dirty="0" smtClean="0"/>
              <a:t>Public entities and recreational users can also use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96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dirty="0" smtClean="0"/>
              <a:t>Part 107 Parameters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Parameters:</a:t>
            </a:r>
            <a:endParaRPr lang="en-US" dirty="0"/>
          </a:p>
          <a:p>
            <a:pPr lvl="1"/>
            <a:r>
              <a:rPr lang="en-US" dirty="0" smtClean="0"/>
              <a:t>Less than 55lbs</a:t>
            </a:r>
            <a:endParaRPr lang="en-US" dirty="0"/>
          </a:p>
          <a:p>
            <a:pPr lvl="1"/>
            <a:r>
              <a:rPr lang="en-US" dirty="0" smtClean="0"/>
              <a:t>Visual </a:t>
            </a:r>
            <a:r>
              <a:rPr lang="en-US" dirty="0"/>
              <a:t>line of sight (VLOS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Daylight hours or </a:t>
            </a:r>
            <a:r>
              <a:rPr lang="en-US" dirty="0"/>
              <a:t>civil twilight with </a:t>
            </a:r>
            <a:r>
              <a:rPr lang="en-US" dirty="0" smtClean="0"/>
              <a:t>lighting</a:t>
            </a:r>
            <a:endParaRPr lang="en-US" dirty="0"/>
          </a:p>
          <a:p>
            <a:pPr lvl="1"/>
            <a:r>
              <a:rPr lang="en-US" dirty="0" smtClean="0"/>
              <a:t>Below 100mph</a:t>
            </a:r>
            <a:endParaRPr lang="en-US" dirty="0"/>
          </a:p>
          <a:p>
            <a:pPr lvl="1"/>
            <a:r>
              <a:rPr lang="en-US" dirty="0" smtClean="0"/>
              <a:t>Below </a:t>
            </a:r>
            <a:r>
              <a:rPr lang="en-US" dirty="0"/>
              <a:t>400 </a:t>
            </a:r>
            <a:r>
              <a:rPr lang="en-US" dirty="0" smtClean="0"/>
              <a:t>AGL </a:t>
            </a:r>
            <a:r>
              <a:rPr lang="en-US" dirty="0"/>
              <a:t>or </a:t>
            </a:r>
            <a:r>
              <a:rPr lang="en-US" dirty="0" smtClean="0"/>
              <a:t>400 </a:t>
            </a:r>
            <a:r>
              <a:rPr lang="en-US" dirty="0"/>
              <a:t>feet of </a:t>
            </a:r>
            <a:r>
              <a:rPr lang="en-US" dirty="0" smtClean="0"/>
              <a:t>structure</a:t>
            </a:r>
          </a:p>
          <a:p>
            <a:r>
              <a:rPr lang="en-US" dirty="0" smtClean="0"/>
              <a:t>Waivers </a:t>
            </a:r>
            <a:r>
              <a:rPr lang="en-US" dirty="0"/>
              <a:t>available</a:t>
            </a:r>
          </a:p>
          <a:p>
            <a:endParaRPr lang="en-US" dirty="0" smtClean="0"/>
          </a:p>
        </p:txBody>
      </p:sp>
      <p:pic>
        <p:nvPicPr>
          <p:cNvPr id="3074" name="Picture 2" descr="C:\Users\jputnam\Pictures\delaware brid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2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ML template">
  <a:themeElements>
    <a:clrScheme name="CML">
      <a:dk1>
        <a:srgbClr val="002543"/>
      </a:dk1>
      <a:lt1>
        <a:sysClr val="window" lastClr="FFFFFF"/>
      </a:lt1>
      <a:dk2>
        <a:srgbClr val="4F140F"/>
      </a:dk2>
      <a:lt2>
        <a:srgbClr val="EFEEE5"/>
      </a:lt2>
      <a:accent1>
        <a:srgbClr val="72A392"/>
      </a:accent1>
      <a:accent2>
        <a:srgbClr val="3A6E8F"/>
      </a:accent2>
      <a:accent3>
        <a:srgbClr val="B2AA7E"/>
      </a:accent3>
      <a:accent4>
        <a:srgbClr val="FFD24F"/>
      </a:accent4>
      <a:accent5>
        <a:srgbClr val="002543"/>
      </a:accent5>
      <a:accent6>
        <a:srgbClr val="4F140F"/>
      </a:accent6>
      <a:hlink>
        <a:srgbClr val="3A6E8F"/>
      </a:hlink>
      <a:folHlink>
        <a:srgbClr val="72A392"/>
      </a:folHlink>
    </a:clrScheme>
    <a:fontScheme name="CML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CML template</Template>
  <TotalTime>3168</TotalTime>
  <Words>718</Words>
  <Application>Microsoft Office PowerPoint</Application>
  <PresentationFormat>On-screen Show (4:3)</PresentationFormat>
  <Paragraphs>188</Paragraphs>
  <Slides>29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CML template</vt:lpstr>
      <vt:lpstr>   CML’s 95th Annual Conference June 20 – 23, 2017 Breckenridge</vt:lpstr>
      <vt:lpstr>CML Annual Meeting June 21, 2016 </vt:lpstr>
      <vt:lpstr>Denver Donut Delivery</vt:lpstr>
      <vt:lpstr>Municipal Interest in UAS</vt:lpstr>
      <vt:lpstr>FAA’s General Authority</vt:lpstr>
      <vt:lpstr>FAA Regulation Focuses on Use and User </vt:lpstr>
      <vt:lpstr>FAA's Four Categories for UAS</vt:lpstr>
      <vt:lpstr>Part 107</vt:lpstr>
      <vt:lpstr>Part 107 Parameters</vt:lpstr>
      <vt:lpstr>Part 107 Pilot Requirements</vt:lpstr>
      <vt:lpstr>Events/Overflights</vt:lpstr>
      <vt:lpstr>Airport/Air Traffic Notification Requirements</vt:lpstr>
      <vt:lpstr>FAA Airspace Classes</vt:lpstr>
      <vt:lpstr>PowerPoint Presentation</vt:lpstr>
      <vt:lpstr>UAS Safety Concerns</vt:lpstr>
      <vt:lpstr>PowerPoint Presentation</vt:lpstr>
      <vt:lpstr>FAA Recreational Drone Regulations</vt:lpstr>
      <vt:lpstr>Local/State UAS Ordinances</vt:lpstr>
      <vt:lpstr>Possible Local Regulations --Types</vt:lpstr>
      <vt:lpstr>FAA Position on Preemption</vt:lpstr>
      <vt:lpstr>Preemption Considerations</vt:lpstr>
      <vt:lpstr>PowerPoint Presentation</vt:lpstr>
      <vt:lpstr>Preemption (continued)</vt:lpstr>
      <vt:lpstr>On the Horizon</vt:lpstr>
      <vt:lpstr>Heightened Preemption Risks</vt:lpstr>
      <vt:lpstr>Colorado Ordinance Examples</vt:lpstr>
      <vt:lpstr>Law Enforcement</vt:lpstr>
      <vt:lpstr>Risk Management Considerations for Municipal Ops</vt:lpstr>
      <vt:lpstr>Questions?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Session</dc:title>
  <dc:creator>Kathleen Harrison</dc:creator>
  <cp:lastModifiedBy>Kathleen Harrison</cp:lastModifiedBy>
  <cp:revision>45</cp:revision>
  <cp:lastPrinted>2015-10-01T17:49:34Z</cp:lastPrinted>
  <dcterms:created xsi:type="dcterms:W3CDTF">2013-01-21T16:11:37Z</dcterms:created>
  <dcterms:modified xsi:type="dcterms:W3CDTF">2017-06-09T17:20:34Z</dcterms:modified>
</cp:coreProperties>
</file>