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64" r:id="rId2"/>
    <p:sldId id="256" r:id="rId3"/>
    <p:sldId id="265" r:id="rId4"/>
    <p:sldId id="333" r:id="rId5"/>
    <p:sldId id="267" r:id="rId6"/>
    <p:sldId id="266" r:id="rId7"/>
    <p:sldId id="268" r:id="rId8"/>
    <p:sldId id="329" r:id="rId9"/>
    <p:sldId id="269" r:id="rId10"/>
    <p:sldId id="330" r:id="rId11"/>
    <p:sldId id="331" r:id="rId12"/>
    <p:sldId id="334" r:id="rId13"/>
    <p:sldId id="332" r:id="rId14"/>
    <p:sldId id="271" r:id="rId15"/>
    <p:sldId id="272" r:id="rId16"/>
    <p:sldId id="336" r:id="rId17"/>
    <p:sldId id="305" r:id="rId18"/>
    <p:sldId id="337" r:id="rId19"/>
    <p:sldId id="339" r:id="rId20"/>
    <p:sldId id="342" r:id="rId21"/>
    <p:sldId id="338" r:id="rId22"/>
    <p:sldId id="340" r:id="rId23"/>
    <p:sldId id="341" r:id="rId24"/>
    <p:sldId id="299" r:id="rId25"/>
    <p:sldId id="303" r:id="rId26"/>
    <p:sldId id="304" r:id="rId27"/>
    <p:sldId id="302"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 d="1"/>
        <a:sy n="1" d="1"/>
      </p:scale>
      <p:origin x="0" y="0"/>
    </p:cViewPr>
  </p:notesTextViewPr>
  <p:sorterViewPr>
    <p:cViewPr>
      <p:scale>
        <a:sx n="100" d="100"/>
        <a:sy n="100" d="100"/>
      </p:scale>
      <p:origin x="0" y="-11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2DB8BC0-8305-4133-BF7B-9F1FA6AF8FD9}" type="datetimeFigureOut">
              <a:rPr lang="en-US"/>
              <a:pPr>
                <a:defRPr/>
              </a:pPr>
              <a:t>6/14/2017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BD7B102-813F-41DB-A3EB-4E2CEB9F6A0E}" type="slidenum">
              <a:rPr lang="en-US"/>
              <a:pPr>
                <a:defRPr/>
              </a:pPr>
              <a:t>‹#›</a:t>
            </a:fld>
            <a:endParaRPr lang="en-US" dirty="0"/>
          </a:p>
        </p:txBody>
      </p:sp>
    </p:spTree>
    <p:extLst>
      <p:ext uri="{BB962C8B-B14F-4D97-AF65-F5344CB8AC3E}">
        <p14:creationId xmlns:p14="http://schemas.microsoft.com/office/powerpoint/2010/main" val="2294931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D7B102-813F-41DB-A3EB-4E2CEB9F6A0E}" type="slidenum">
              <a:rPr lang="en-US" smtClean="0"/>
              <a:pPr>
                <a:defRPr/>
              </a:pPr>
              <a:t>1</a:t>
            </a:fld>
            <a:endParaRPr lang="en-US" dirty="0"/>
          </a:p>
        </p:txBody>
      </p:sp>
    </p:spTree>
    <p:extLst>
      <p:ext uri="{BB962C8B-B14F-4D97-AF65-F5344CB8AC3E}">
        <p14:creationId xmlns:p14="http://schemas.microsoft.com/office/powerpoint/2010/main" val="1661572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E28E1A-BDFE-4A09-B0F2-DB02F4A73502}" type="slidenum">
              <a:rPr lang="en-US" smtClean="0"/>
              <a:pPr/>
              <a:t>24</a:t>
            </a:fld>
            <a:endParaRPr lang="en-US"/>
          </a:p>
        </p:txBody>
      </p:sp>
    </p:spTree>
    <p:extLst>
      <p:ext uri="{BB962C8B-B14F-4D97-AF65-F5344CB8AC3E}">
        <p14:creationId xmlns:p14="http://schemas.microsoft.com/office/powerpoint/2010/main" val="3003096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1D80C5D-38E4-4697-9246-B9EE6705FDC3}" type="datetimeFigureOut">
              <a:rPr lang="en-US"/>
              <a:pPr>
                <a:defRPr/>
              </a:pPr>
              <a:t>6/14/2017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7441634-0FD2-4651-B4DB-5492682A0EFF}" type="slidenum">
              <a:rPr lang="en-US"/>
              <a:pPr>
                <a:defRPr/>
              </a:pPr>
              <a:t>‹#›</a:t>
            </a:fld>
            <a:endParaRPr lang="en-US" dirty="0"/>
          </a:p>
        </p:txBody>
      </p:sp>
    </p:spTree>
    <p:extLst>
      <p:ext uri="{BB962C8B-B14F-4D97-AF65-F5344CB8AC3E}">
        <p14:creationId xmlns:p14="http://schemas.microsoft.com/office/powerpoint/2010/main" val="955071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48BD1B-AAB0-4AB4-A202-2270690D9301}" type="datetimeFigureOut">
              <a:rPr lang="en-US"/>
              <a:pPr>
                <a:defRPr/>
              </a:pPr>
              <a:t>6/14/2017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F7E7098-7741-49E6-B46A-8234E3BFB999}" type="slidenum">
              <a:rPr lang="en-US"/>
              <a:pPr>
                <a:defRPr/>
              </a:pPr>
              <a:t>‹#›</a:t>
            </a:fld>
            <a:endParaRPr lang="en-US" dirty="0"/>
          </a:p>
        </p:txBody>
      </p:sp>
    </p:spTree>
    <p:extLst>
      <p:ext uri="{BB962C8B-B14F-4D97-AF65-F5344CB8AC3E}">
        <p14:creationId xmlns:p14="http://schemas.microsoft.com/office/powerpoint/2010/main" val="4271554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6B5A906-8DFB-45AB-9A25-D4ED3F2168B4}" type="datetimeFigureOut">
              <a:rPr lang="en-US"/>
              <a:pPr>
                <a:defRPr/>
              </a:pPr>
              <a:t>6/14/2017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3136A77-F811-44F5-8D59-00ED245E444D}" type="slidenum">
              <a:rPr lang="en-US"/>
              <a:pPr>
                <a:defRPr/>
              </a:pPr>
              <a:t>‹#›</a:t>
            </a:fld>
            <a:endParaRPr lang="en-US" dirty="0"/>
          </a:p>
        </p:txBody>
      </p:sp>
    </p:spTree>
    <p:extLst>
      <p:ext uri="{BB962C8B-B14F-4D97-AF65-F5344CB8AC3E}">
        <p14:creationId xmlns:p14="http://schemas.microsoft.com/office/powerpoint/2010/main" val="2729203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6C0A332-731C-4ED0-B933-18914163AB91}" type="datetimeFigureOut">
              <a:rPr lang="en-US"/>
              <a:pPr>
                <a:defRPr/>
              </a:pPr>
              <a:t>6/14/2017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D9DC60A-6D21-4247-8505-EEF21A564383}" type="slidenum">
              <a:rPr lang="en-US"/>
              <a:pPr>
                <a:defRPr/>
              </a:pPr>
              <a:t>‹#›</a:t>
            </a:fld>
            <a:endParaRPr lang="en-US" dirty="0"/>
          </a:p>
        </p:txBody>
      </p:sp>
    </p:spTree>
    <p:extLst>
      <p:ext uri="{BB962C8B-B14F-4D97-AF65-F5344CB8AC3E}">
        <p14:creationId xmlns:p14="http://schemas.microsoft.com/office/powerpoint/2010/main" val="493992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0DFD535-4F46-45C2-8868-ECDFA4A9F2A8}" type="datetimeFigureOut">
              <a:rPr lang="en-US"/>
              <a:pPr>
                <a:defRPr/>
              </a:pPr>
              <a:t>6/14/2017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1B6684E-8445-4CC6-B4E6-F10192168BAA}" type="slidenum">
              <a:rPr lang="en-US"/>
              <a:pPr>
                <a:defRPr/>
              </a:pPr>
              <a:t>‹#›</a:t>
            </a:fld>
            <a:endParaRPr lang="en-US" dirty="0"/>
          </a:p>
        </p:txBody>
      </p:sp>
    </p:spTree>
    <p:extLst>
      <p:ext uri="{BB962C8B-B14F-4D97-AF65-F5344CB8AC3E}">
        <p14:creationId xmlns:p14="http://schemas.microsoft.com/office/powerpoint/2010/main" val="2472381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D766218-76F8-4FFD-A088-7728023090EA}" type="datetimeFigureOut">
              <a:rPr lang="en-US"/>
              <a:pPr>
                <a:defRPr/>
              </a:pPr>
              <a:t>6/14/2017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38F6276-2443-443A-91BB-86449E4860A6}" type="slidenum">
              <a:rPr lang="en-US"/>
              <a:pPr>
                <a:defRPr/>
              </a:pPr>
              <a:t>‹#›</a:t>
            </a:fld>
            <a:endParaRPr lang="en-US" dirty="0"/>
          </a:p>
        </p:txBody>
      </p:sp>
    </p:spTree>
    <p:extLst>
      <p:ext uri="{BB962C8B-B14F-4D97-AF65-F5344CB8AC3E}">
        <p14:creationId xmlns:p14="http://schemas.microsoft.com/office/powerpoint/2010/main" val="1613995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A3466DA-5D5E-4126-8EBB-0E46BC0765C8}" type="datetimeFigureOut">
              <a:rPr lang="en-US"/>
              <a:pPr>
                <a:defRPr/>
              </a:pPr>
              <a:t>6/14/2017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A5579080-60EB-406D-AD0F-6C035756AF69}" type="slidenum">
              <a:rPr lang="en-US"/>
              <a:pPr>
                <a:defRPr/>
              </a:pPr>
              <a:t>‹#›</a:t>
            </a:fld>
            <a:endParaRPr lang="en-US" dirty="0"/>
          </a:p>
        </p:txBody>
      </p:sp>
    </p:spTree>
    <p:extLst>
      <p:ext uri="{BB962C8B-B14F-4D97-AF65-F5344CB8AC3E}">
        <p14:creationId xmlns:p14="http://schemas.microsoft.com/office/powerpoint/2010/main" val="2946099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754E424-E187-4B27-A043-4E30DCDE5C35}" type="datetimeFigureOut">
              <a:rPr lang="en-US"/>
              <a:pPr>
                <a:defRPr/>
              </a:pPr>
              <a:t>6/14/2017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7EBD32ED-109B-494E-9E75-CA080D190119}" type="slidenum">
              <a:rPr lang="en-US"/>
              <a:pPr>
                <a:defRPr/>
              </a:pPr>
              <a:t>‹#›</a:t>
            </a:fld>
            <a:endParaRPr lang="en-US" dirty="0"/>
          </a:p>
        </p:txBody>
      </p:sp>
    </p:spTree>
    <p:extLst>
      <p:ext uri="{BB962C8B-B14F-4D97-AF65-F5344CB8AC3E}">
        <p14:creationId xmlns:p14="http://schemas.microsoft.com/office/powerpoint/2010/main" val="1225253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02DBB61-BE28-4F86-9E4A-AE6B9FD5FF86}" type="datetimeFigureOut">
              <a:rPr lang="en-US"/>
              <a:pPr>
                <a:defRPr/>
              </a:pPr>
              <a:t>6/14/2017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9C6DB5D5-86F2-422E-A014-51E455ECAA46}" type="slidenum">
              <a:rPr lang="en-US"/>
              <a:pPr>
                <a:defRPr/>
              </a:pPr>
              <a:t>‹#›</a:t>
            </a:fld>
            <a:endParaRPr lang="en-US" dirty="0"/>
          </a:p>
        </p:txBody>
      </p:sp>
    </p:spTree>
    <p:extLst>
      <p:ext uri="{BB962C8B-B14F-4D97-AF65-F5344CB8AC3E}">
        <p14:creationId xmlns:p14="http://schemas.microsoft.com/office/powerpoint/2010/main" val="3331660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76C705F-9A3D-4E32-AD99-F380F68D3A14}" type="datetimeFigureOut">
              <a:rPr lang="en-US"/>
              <a:pPr>
                <a:defRPr/>
              </a:pPr>
              <a:t>6/14/2017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38B9ABB-021D-4815-80CD-27F3CA010075}" type="slidenum">
              <a:rPr lang="en-US"/>
              <a:pPr>
                <a:defRPr/>
              </a:pPr>
              <a:t>‹#›</a:t>
            </a:fld>
            <a:endParaRPr lang="en-US" dirty="0"/>
          </a:p>
        </p:txBody>
      </p:sp>
    </p:spTree>
    <p:extLst>
      <p:ext uri="{BB962C8B-B14F-4D97-AF65-F5344CB8AC3E}">
        <p14:creationId xmlns:p14="http://schemas.microsoft.com/office/powerpoint/2010/main" val="985815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9B10D9C-79AD-4B25-A423-23E162A76E27}" type="datetimeFigureOut">
              <a:rPr lang="en-US"/>
              <a:pPr>
                <a:defRPr/>
              </a:pPr>
              <a:t>6/14/2017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24F2E04-89C0-47B6-B96D-9514820A44D6}" type="slidenum">
              <a:rPr lang="en-US"/>
              <a:pPr>
                <a:defRPr/>
              </a:pPr>
              <a:t>‹#›</a:t>
            </a:fld>
            <a:endParaRPr lang="en-US" dirty="0"/>
          </a:p>
        </p:txBody>
      </p:sp>
    </p:spTree>
    <p:extLst>
      <p:ext uri="{BB962C8B-B14F-4D97-AF65-F5344CB8AC3E}">
        <p14:creationId xmlns:p14="http://schemas.microsoft.com/office/powerpoint/2010/main" val="687019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103D15F-3E23-4A6A-ACBA-494E08AAE60E}" type="datetimeFigureOut">
              <a:rPr lang="en-US"/>
              <a:pPr>
                <a:defRPr/>
              </a:pPr>
              <a:t>6/14/2017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6379950-3E6F-49BF-BACB-0C35A0D3D46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Trebuchet MS" pitchFamily="34" charset="0"/>
        </a:defRPr>
      </a:lvl2pPr>
      <a:lvl3pPr algn="ctr" rtl="0" eaLnBrk="1" fontAlgn="base" hangingPunct="1">
        <a:spcBef>
          <a:spcPct val="0"/>
        </a:spcBef>
        <a:spcAft>
          <a:spcPct val="0"/>
        </a:spcAft>
        <a:defRPr sz="4400">
          <a:solidFill>
            <a:schemeClr val="tx1"/>
          </a:solidFill>
          <a:latin typeface="Trebuchet MS" pitchFamily="34" charset="0"/>
        </a:defRPr>
      </a:lvl3pPr>
      <a:lvl4pPr algn="ctr" rtl="0" eaLnBrk="1" fontAlgn="base" hangingPunct="1">
        <a:spcBef>
          <a:spcPct val="0"/>
        </a:spcBef>
        <a:spcAft>
          <a:spcPct val="0"/>
        </a:spcAft>
        <a:defRPr sz="4400">
          <a:solidFill>
            <a:schemeClr val="tx1"/>
          </a:solidFill>
          <a:latin typeface="Trebuchet MS" pitchFamily="34" charset="0"/>
        </a:defRPr>
      </a:lvl4pPr>
      <a:lvl5pPr algn="ctr" rtl="0" eaLnBrk="1" fontAlgn="base" hangingPunct="1">
        <a:spcBef>
          <a:spcPct val="0"/>
        </a:spcBef>
        <a:spcAft>
          <a:spcPct val="0"/>
        </a:spcAft>
        <a:defRPr sz="4400">
          <a:solidFill>
            <a:schemeClr val="tx1"/>
          </a:solidFill>
          <a:latin typeface="Trebuchet MS" pitchFamily="34" charset="0"/>
        </a:defRPr>
      </a:lvl5pPr>
      <a:lvl6pPr marL="457200" algn="ctr" rtl="0" eaLnBrk="1" fontAlgn="base" hangingPunct="1">
        <a:spcBef>
          <a:spcPct val="0"/>
        </a:spcBef>
        <a:spcAft>
          <a:spcPct val="0"/>
        </a:spcAft>
        <a:defRPr sz="4400">
          <a:solidFill>
            <a:schemeClr val="tx1"/>
          </a:solidFill>
          <a:latin typeface="Trebuchet MS" pitchFamily="34" charset="0"/>
        </a:defRPr>
      </a:lvl6pPr>
      <a:lvl7pPr marL="914400" algn="ctr" rtl="0" eaLnBrk="1" fontAlgn="base" hangingPunct="1">
        <a:spcBef>
          <a:spcPct val="0"/>
        </a:spcBef>
        <a:spcAft>
          <a:spcPct val="0"/>
        </a:spcAft>
        <a:defRPr sz="4400">
          <a:solidFill>
            <a:schemeClr val="tx1"/>
          </a:solidFill>
          <a:latin typeface="Trebuchet MS" pitchFamily="34" charset="0"/>
        </a:defRPr>
      </a:lvl7pPr>
      <a:lvl8pPr marL="1371600" algn="ctr" rtl="0" eaLnBrk="1" fontAlgn="base" hangingPunct="1">
        <a:spcBef>
          <a:spcPct val="0"/>
        </a:spcBef>
        <a:spcAft>
          <a:spcPct val="0"/>
        </a:spcAft>
        <a:defRPr sz="4400">
          <a:solidFill>
            <a:schemeClr val="tx1"/>
          </a:solidFill>
          <a:latin typeface="Trebuchet MS" pitchFamily="34" charset="0"/>
        </a:defRPr>
      </a:lvl8pPr>
      <a:lvl9pPr marL="1828800" algn="ctr" rtl="0" eaLnBrk="1" fontAlgn="base" hangingPunct="1">
        <a:spcBef>
          <a:spcPct val="0"/>
        </a:spcBef>
        <a:spcAft>
          <a:spcPct val="0"/>
        </a:spcAft>
        <a:defRPr sz="4400">
          <a:solidFill>
            <a:schemeClr val="tx1"/>
          </a:solidFill>
          <a:latin typeface="Trebuchet MS"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tami@cirsa.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4678362"/>
          </a:xfrm>
        </p:spPr>
        <p:txBody>
          <a:bodyPr/>
          <a:lstStyle/>
          <a:p>
            <a:r>
              <a:rPr lang="en-US" dirty="0"/>
              <a:t/>
            </a:r>
            <a:br>
              <a:rPr lang="en-US" dirty="0"/>
            </a:br>
            <a:r>
              <a:rPr lang="en-US" dirty="0"/>
              <a:t/>
            </a:r>
            <a:br>
              <a:rPr lang="en-US" dirty="0"/>
            </a:br>
            <a:r>
              <a:rPr lang="en-US" dirty="0"/>
              <a:t/>
            </a:r>
            <a:br>
              <a:rPr lang="en-US" dirty="0"/>
            </a:br>
            <a:r>
              <a:rPr lang="en-US" dirty="0"/>
              <a:t>CML’s 95</a:t>
            </a:r>
            <a:r>
              <a:rPr lang="en-US" baseline="30000" dirty="0"/>
              <a:t>th</a:t>
            </a:r>
            <a:r>
              <a:rPr lang="en-US" dirty="0"/>
              <a:t> Annual Conference</a:t>
            </a:r>
            <a:br>
              <a:rPr lang="en-US" dirty="0"/>
            </a:br>
            <a:r>
              <a:rPr lang="en-US" dirty="0"/>
              <a:t>June 20 – 23, 2017</a:t>
            </a:r>
            <a:br>
              <a:rPr lang="en-US" dirty="0"/>
            </a:br>
            <a:r>
              <a:rPr lang="en-US" dirty="0"/>
              <a:t>Breckenridge, Colorado</a:t>
            </a:r>
          </a:p>
        </p:txBody>
      </p:sp>
      <p:pic>
        <p:nvPicPr>
          <p:cNvPr id="4"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8975" y="860425"/>
            <a:ext cx="26098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1235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some of the causes?</a:t>
            </a:r>
          </a:p>
        </p:txBody>
      </p:sp>
      <p:sp>
        <p:nvSpPr>
          <p:cNvPr id="3" name="Content Placeholder 2"/>
          <p:cNvSpPr>
            <a:spLocks noGrp="1"/>
          </p:cNvSpPr>
          <p:nvPr>
            <p:ph idx="1"/>
          </p:nvPr>
        </p:nvSpPr>
        <p:spPr/>
        <p:txBody>
          <a:bodyPr/>
          <a:lstStyle/>
          <a:p>
            <a:r>
              <a:rPr lang="en-US" sz="2000" dirty="0"/>
              <a:t>Underlying divisions within the community are reflected on the governing body</a:t>
            </a:r>
          </a:p>
          <a:p>
            <a:pPr lvl="1"/>
            <a:r>
              <a:rPr lang="en-US" sz="2000" dirty="0"/>
              <a:t>Especially so if a controversial issue swept a particular group into or out of the governing body</a:t>
            </a:r>
          </a:p>
          <a:p>
            <a:pPr lvl="1"/>
            <a:r>
              <a:rPr lang="en-US" sz="2000" dirty="0"/>
              <a:t>Doubly so if a group was swept out/in as the result of a recall</a:t>
            </a:r>
          </a:p>
          <a:p>
            <a:r>
              <a:rPr lang="en-US" sz="2000" dirty="0"/>
              <a:t>Personalities of the members</a:t>
            </a:r>
          </a:p>
          <a:p>
            <a:pPr lvl="1"/>
            <a:r>
              <a:rPr lang="en-US" sz="2000" dirty="0"/>
              <a:t>Doesn’t have to be ALL the members. Just a couple of strong but oppositional members – two would-be “alpha dogs,” e.g. -- can cause the rest of the members to line up behind one or the other</a:t>
            </a:r>
          </a:p>
          <a:p>
            <a:pPr lvl="1"/>
            <a:r>
              <a:rPr lang="en-US" sz="2000" dirty="0"/>
              <a:t>Failed “plays well with others” in kindergarten. What are you even doing on a governing body??</a:t>
            </a:r>
          </a:p>
          <a:p>
            <a:pPr lvl="1"/>
            <a:r>
              <a:rPr lang="en-US" sz="2000" dirty="0"/>
              <a:t>Several natural “outliers” take office and each is an island unto himself or herself</a:t>
            </a:r>
          </a:p>
        </p:txBody>
      </p:sp>
    </p:spTree>
    <p:extLst>
      <p:ext uri="{BB962C8B-B14F-4D97-AF65-F5344CB8AC3E}">
        <p14:creationId xmlns:p14="http://schemas.microsoft.com/office/powerpoint/2010/main" val="1494420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some of the causes?</a:t>
            </a:r>
          </a:p>
        </p:txBody>
      </p:sp>
      <p:sp>
        <p:nvSpPr>
          <p:cNvPr id="3" name="Content Placeholder 2"/>
          <p:cNvSpPr>
            <a:spLocks noGrp="1"/>
          </p:cNvSpPr>
          <p:nvPr>
            <p:ph idx="1"/>
          </p:nvPr>
        </p:nvSpPr>
        <p:spPr/>
        <p:txBody>
          <a:bodyPr/>
          <a:lstStyle/>
          <a:p>
            <a:r>
              <a:rPr lang="en-US" sz="2200" dirty="0"/>
              <a:t>Clinging to a preconceived personal agenda after taking office</a:t>
            </a:r>
          </a:p>
          <a:p>
            <a:pPr lvl="1"/>
            <a:r>
              <a:rPr lang="en-US" sz="2200" dirty="0"/>
              <a:t>“I ran on a platform of reducing water and sewer rates, period. I will not be dissuaded by any facts.”</a:t>
            </a:r>
          </a:p>
          <a:p>
            <a:pPr lvl="1"/>
            <a:r>
              <a:rPr lang="en-US" sz="2200" dirty="0"/>
              <a:t>Or: you have several members, each of whom only cares about their particular single issue agenda</a:t>
            </a:r>
          </a:p>
          <a:p>
            <a:r>
              <a:rPr lang="en-US" sz="2200" dirty="0"/>
              <a:t>Some incident or controversy sets off a downward spiral of distrust and suspicion from which recovery becomes impossible</a:t>
            </a:r>
          </a:p>
          <a:p>
            <a:pPr lvl="1"/>
            <a:r>
              <a:rPr lang="en-US" sz="2200" dirty="0"/>
              <a:t>Once people “demonize” each other in terms of motives and intentions, it can become impossible to relate to one another as humans with a common purpose</a:t>
            </a:r>
          </a:p>
        </p:txBody>
      </p:sp>
    </p:spTree>
    <p:extLst>
      <p:ext uri="{BB962C8B-B14F-4D97-AF65-F5344CB8AC3E}">
        <p14:creationId xmlns:p14="http://schemas.microsoft.com/office/powerpoint/2010/main" val="1963224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some of the causes?</a:t>
            </a:r>
          </a:p>
        </p:txBody>
      </p:sp>
      <p:sp>
        <p:nvSpPr>
          <p:cNvPr id="3" name="Content Placeholder 2"/>
          <p:cNvSpPr>
            <a:spLocks noGrp="1"/>
          </p:cNvSpPr>
          <p:nvPr>
            <p:ph idx="1"/>
          </p:nvPr>
        </p:nvSpPr>
        <p:spPr/>
        <p:txBody>
          <a:bodyPr/>
          <a:lstStyle/>
          <a:p>
            <a:r>
              <a:rPr lang="en-US" sz="1800" dirty="0"/>
              <a:t>Partisanship?</a:t>
            </a:r>
          </a:p>
          <a:p>
            <a:pPr lvl="1"/>
            <a:r>
              <a:rPr lang="en-US" sz="1800" dirty="0"/>
              <a:t>Everyone and every issue is gauged by a partisan “filter”?</a:t>
            </a:r>
          </a:p>
          <a:p>
            <a:pPr lvl="1"/>
            <a:r>
              <a:rPr lang="en-US" sz="1800" dirty="0"/>
              <a:t>There’s an “in crowd” and an “out crowd” based on partisan considerations?</a:t>
            </a:r>
          </a:p>
          <a:p>
            <a:r>
              <a:rPr lang="en-US" sz="1800" dirty="0"/>
              <a:t>Sense of “inequality” or “imbalance” among members?</a:t>
            </a:r>
          </a:p>
          <a:p>
            <a:pPr lvl="1"/>
            <a:r>
              <a:rPr lang="en-US" sz="1800" dirty="0"/>
              <a:t>“Equality of information” lacking – information imbalance?</a:t>
            </a:r>
          </a:p>
          <a:p>
            <a:pPr lvl="1"/>
            <a:r>
              <a:rPr lang="en-US" sz="1800" dirty="0"/>
              <a:t>A sense that there’s not an equal opportunity to participate in discussion/decision-making?</a:t>
            </a:r>
          </a:p>
          <a:p>
            <a:r>
              <a:rPr lang="en-US" sz="1800" dirty="0"/>
              <a:t>Newbies versus old-timers?</a:t>
            </a:r>
          </a:p>
          <a:p>
            <a:pPr lvl="1"/>
            <a:r>
              <a:rPr lang="en-US" sz="1800" dirty="0"/>
              <a:t>“You haven’t been here long enough to understand this town”</a:t>
            </a:r>
          </a:p>
          <a:p>
            <a:pPr lvl="1"/>
            <a:r>
              <a:rPr lang="en-US" sz="1800" dirty="0"/>
              <a:t>“You youngsters and your wild ideas”</a:t>
            </a:r>
          </a:p>
          <a:p>
            <a:pPr lvl="1"/>
            <a:r>
              <a:rPr lang="en-US" sz="1800" dirty="0"/>
              <a:t>“You haven’t paid your dues to be credible on this body”</a:t>
            </a:r>
          </a:p>
          <a:p>
            <a:pPr lvl="1"/>
            <a:r>
              <a:rPr lang="en-US" sz="1800" dirty="0"/>
              <a:t>“We’ve always done it this way. Don’t question it.”</a:t>
            </a:r>
          </a:p>
        </p:txBody>
      </p:sp>
    </p:spTree>
    <p:extLst>
      <p:ext uri="{BB962C8B-B14F-4D97-AF65-F5344CB8AC3E}">
        <p14:creationId xmlns:p14="http://schemas.microsoft.com/office/powerpoint/2010/main" val="3951759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some of the causes?</a:t>
            </a:r>
          </a:p>
        </p:txBody>
      </p:sp>
      <p:sp>
        <p:nvSpPr>
          <p:cNvPr id="3" name="Content Placeholder 2"/>
          <p:cNvSpPr>
            <a:spLocks noGrp="1"/>
          </p:cNvSpPr>
          <p:nvPr>
            <p:ph idx="1"/>
          </p:nvPr>
        </p:nvSpPr>
        <p:spPr/>
        <p:txBody>
          <a:bodyPr/>
          <a:lstStyle/>
          <a:p>
            <a:r>
              <a:rPr lang="en-US" sz="2200" dirty="0"/>
              <a:t>A fundamental lack of understanding of roles?</a:t>
            </a:r>
          </a:p>
          <a:p>
            <a:r>
              <a:rPr lang="en-US" sz="2200" dirty="0"/>
              <a:t>Quality of professional support/guidance?</a:t>
            </a:r>
          </a:p>
          <a:p>
            <a:pPr lvl="1"/>
            <a:r>
              <a:rPr lang="en-US" sz="2200" dirty="0"/>
              <a:t>Manager, attorney?</a:t>
            </a:r>
          </a:p>
          <a:p>
            <a:pPr lvl="1"/>
            <a:r>
              <a:rPr lang="en-US" sz="2200" dirty="0"/>
              <a:t>The quality of professional guidance you receive from your direct reports can make a huge difference for better or worse</a:t>
            </a:r>
          </a:p>
          <a:p>
            <a:pPr lvl="1"/>
            <a:r>
              <a:rPr lang="en-US" sz="2200" dirty="0"/>
              <a:t>Note the chicken/egg issue here: A dysfunctional governing body may not be able to attract the best and brightest professional support, and not having the best and brightest professional support can contribute to the dysfunction</a:t>
            </a:r>
          </a:p>
          <a:p>
            <a:r>
              <a:rPr lang="en-US" sz="2200" dirty="0"/>
              <a:t>Others??</a:t>
            </a:r>
          </a:p>
        </p:txBody>
      </p:sp>
    </p:spTree>
    <p:extLst>
      <p:ext uri="{BB962C8B-B14F-4D97-AF65-F5344CB8AC3E}">
        <p14:creationId xmlns:p14="http://schemas.microsoft.com/office/powerpoint/2010/main" val="2404904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z="3600" dirty="0"/>
              <a:t>OK, OK. We’re dysfunctional. What do we do?</a:t>
            </a:r>
          </a:p>
        </p:txBody>
      </p:sp>
      <p:sp>
        <p:nvSpPr>
          <p:cNvPr id="3" name="Content Placeholder 2"/>
          <p:cNvSpPr>
            <a:spLocks noGrp="1"/>
          </p:cNvSpPr>
          <p:nvPr>
            <p:ph idx="1"/>
          </p:nvPr>
        </p:nvSpPr>
        <p:spPr/>
        <p:txBody>
          <a:bodyPr/>
          <a:lstStyle/>
          <a:p>
            <a:r>
              <a:rPr lang="en-US" sz="2800" dirty="0"/>
              <a:t>The first step in finding your way out of dysfunction is for everyone to recognize there’s a problem! </a:t>
            </a:r>
          </a:p>
          <a:p>
            <a:pPr lvl="1"/>
            <a:r>
              <a:rPr lang="en-US" dirty="0"/>
              <a:t>If this happens, congratulations. You’re 50 percent of the way to finding solutions!</a:t>
            </a:r>
          </a:p>
          <a:p>
            <a:pPr lvl="1"/>
            <a:r>
              <a:rPr lang="en-US" dirty="0"/>
              <a:t>If you have anyone saying, “I don’t see the problem” or “I’m not the problem, YOU’RE the problem”…you may never get to 50 percent!</a:t>
            </a:r>
          </a:p>
          <a:p>
            <a:endParaRPr lang="en-US" dirty="0"/>
          </a:p>
          <a:p>
            <a:endParaRPr lang="en-US" dirty="0"/>
          </a:p>
          <a:p>
            <a:endParaRPr lang="en-US" dirty="0"/>
          </a:p>
        </p:txBody>
      </p:sp>
    </p:spTree>
    <p:extLst>
      <p:ext uri="{BB962C8B-B14F-4D97-AF65-F5344CB8AC3E}">
        <p14:creationId xmlns:p14="http://schemas.microsoft.com/office/powerpoint/2010/main" val="2688059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Groundwork: Start by Talking Values for Interactions</a:t>
            </a:r>
          </a:p>
        </p:txBody>
      </p:sp>
      <p:sp>
        <p:nvSpPr>
          <p:cNvPr id="3" name="Content Placeholder 2"/>
          <p:cNvSpPr>
            <a:spLocks noGrp="1"/>
          </p:cNvSpPr>
          <p:nvPr>
            <p:ph idx="1"/>
          </p:nvPr>
        </p:nvSpPr>
        <p:spPr/>
        <p:txBody>
          <a:bodyPr>
            <a:normAutofit fontScale="92500" lnSpcReduction="20000"/>
          </a:bodyPr>
          <a:lstStyle/>
          <a:p>
            <a:r>
              <a:rPr lang="en-US" sz="2400" dirty="0"/>
              <a:t>What are the common values we can all agree upon and live by in our interactions with one another?</a:t>
            </a:r>
          </a:p>
          <a:p>
            <a:pPr lvl="1"/>
            <a:r>
              <a:rPr lang="en-US" sz="2400" dirty="0"/>
              <a:t>Courtesy towards one another, staff, and citizens?</a:t>
            </a:r>
          </a:p>
          <a:p>
            <a:pPr lvl="1"/>
            <a:r>
              <a:rPr lang="en-US" sz="2400" dirty="0"/>
              <a:t>Non-partisanship? </a:t>
            </a:r>
          </a:p>
          <a:p>
            <a:pPr lvl="1"/>
            <a:r>
              <a:rPr lang="en-US" sz="2400" dirty="0"/>
              <a:t>Equal participation opportunities, no one individual dominates? “Equality of information”?</a:t>
            </a:r>
          </a:p>
          <a:p>
            <a:pPr lvl="1"/>
            <a:r>
              <a:rPr lang="en-US" sz="2400" dirty="0"/>
              <a:t>Respect for and understanding of Mayor’s role?</a:t>
            </a:r>
          </a:p>
          <a:p>
            <a:pPr lvl="1"/>
            <a:r>
              <a:rPr lang="en-US" sz="2400" dirty="0"/>
              <a:t>“Fight” fair -- no yelling, no name-calling, no lingering residue as you move on to the next issue – let go of an issue once it’s been beat to death?</a:t>
            </a:r>
          </a:p>
          <a:p>
            <a:pPr lvl="1"/>
            <a:r>
              <a:rPr lang="en-US" sz="2400" dirty="0"/>
              <a:t>Focus on issues, not personalities?</a:t>
            </a:r>
          </a:p>
          <a:p>
            <a:pPr lvl="1"/>
            <a:r>
              <a:rPr lang="en-US" sz="2400" dirty="0"/>
              <a:t>Listen more than you talk? </a:t>
            </a:r>
          </a:p>
          <a:p>
            <a:pPr lvl="1"/>
            <a:r>
              <a:rPr lang="en-US" sz="2400" dirty="0"/>
              <a:t>Others??</a:t>
            </a:r>
          </a:p>
          <a:p>
            <a:pPr marL="457200" lvl="1" indent="0">
              <a:buNone/>
            </a:pPr>
            <a:endParaRPr lang="en-US" sz="2400" dirty="0"/>
          </a:p>
          <a:p>
            <a:pPr>
              <a:buNone/>
            </a:pPr>
            <a:endParaRPr lang="en-US" dirty="0"/>
          </a:p>
        </p:txBody>
      </p:sp>
    </p:spTree>
    <p:extLst>
      <p:ext uri="{BB962C8B-B14F-4D97-AF65-F5344CB8AC3E}">
        <p14:creationId xmlns:p14="http://schemas.microsoft.com/office/powerpoint/2010/main" val="2746924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Groundwork: Start by Talking Values</a:t>
            </a:r>
          </a:p>
        </p:txBody>
      </p:sp>
      <p:sp>
        <p:nvSpPr>
          <p:cNvPr id="3" name="Content Placeholder 2"/>
          <p:cNvSpPr>
            <a:spLocks noGrp="1"/>
          </p:cNvSpPr>
          <p:nvPr>
            <p:ph idx="1"/>
          </p:nvPr>
        </p:nvSpPr>
        <p:spPr/>
        <p:txBody>
          <a:bodyPr>
            <a:normAutofit/>
          </a:bodyPr>
          <a:lstStyle/>
          <a:p>
            <a:r>
              <a:rPr lang="en-US" sz="2400" dirty="0"/>
              <a:t>The values discussion is valuable even if you don’t reach many common understandings about guiding values for your interactions – the lack of consensus around any given value is telling in and of itself!</a:t>
            </a:r>
          </a:p>
          <a:p>
            <a:r>
              <a:rPr lang="en-US" sz="2400" dirty="0"/>
              <a:t>It’s desirable to move towards a framework in the form of rules or norms of conduct, but you can’t move there until and unless you can agree on the basic values that inform the rules or norms</a:t>
            </a:r>
          </a:p>
          <a:p>
            <a:pPr marL="457200" lvl="1" indent="0">
              <a:buNone/>
            </a:pPr>
            <a:endParaRPr lang="en-US" sz="2000" dirty="0"/>
          </a:p>
          <a:p>
            <a:endParaRPr lang="en-US" sz="2400" dirty="0"/>
          </a:p>
          <a:p>
            <a:pPr marL="457200" lvl="1" indent="0">
              <a:buNone/>
            </a:pPr>
            <a:endParaRPr lang="en-US" sz="2400" dirty="0"/>
          </a:p>
          <a:p>
            <a:pPr>
              <a:buNone/>
            </a:pPr>
            <a:endParaRPr lang="en-US" dirty="0"/>
          </a:p>
        </p:txBody>
      </p:sp>
    </p:spTree>
    <p:extLst>
      <p:ext uri="{BB962C8B-B14F-4D97-AF65-F5344CB8AC3E}">
        <p14:creationId xmlns:p14="http://schemas.microsoft.com/office/powerpoint/2010/main" val="2711148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or Norms of Conduct</a:t>
            </a:r>
          </a:p>
        </p:txBody>
      </p:sp>
      <p:sp>
        <p:nvSpPr>
          <p:cNvPr id="3" name="Content Placeholder 2"/>
          <p:cNvSpPr>
            <a:spLocks noGrp="1"/>
          </p:cNvSpPr>
          <p:nvPr>
            <p:ph idx="1"/>
          </p:nvPr>
        </p:nvSpPr>
        <p:spPr/>
        <p:txBody>
          <a:bodyPr/>
          <a:lstStyle/>
          <a:p>
            <a:r>
              <a:rPr lang="en-US" sz="2400" dirty="0"/>
              <a:t>If you can move on to discussing rules or norms of conduct, you’re 85 percent of the way to solutions!</a:t>
            </a:r>
          </a:p>
          <a:p>
            <a:r>
              <a:rPr lang="en-US" sz="2400" dirty="0"/>
              <a:t>But understand that, with a divided body, you may never get there.</a:t>
            </a:r>
          </a:p>
          <a:p>
            <a:pPr lvl="1"/>
            <a:r>
              <a:rPr lang="en-US" sz="2400" dirty="0"/>
              <a:t>“I don’t need no </a:t>
            </a:r>
            <a:r>
              <a:rPr lang="en-US" sz="2400" dirty="0" err="1"/>
              <a:t>stinkin</a:t>
            </a:r>
            <a:r>
              <a:rPr lang="en-US" sz="2400" dirty="0"/>
              <a:t>’ rules!”</a:t>
            </a:r>
          </a:p>
          <a:p>
            <a:pPr lvl="1"/>
            <a:r>
              <a:rPr lang="en-US" sz="2400" dirty="0"/>
              <a:t>“A bare majority forced these </a:t>
            </a:r>
            <a:r>
              <a:rPr lang="en-US" sz="2400" dirty="0" err="1"/>
              <a:t>stinkin</a:t>
            </a:r>
            <a:r>
              <a:rPr lang="en-US" sz="2400" dirty="0"/>
              <a:t>’ rules on me!”</a:t>
            </a:r>
          </a:p>
          <a:p>
            <a:pPr lvl="1"/>
            <a:r>
              <a:rPr lang="en-US" sz="2400" dirty="0"/>
              <a:t>No rule or norm can serve as a substitute for whole-hearted buy-in to the values</a:t>
            </a:r>
          </a:p>
          <a:p>
            <a:pPr lvl="1"/>
            <a:r>
              <a:rPr lang="en-US" sz="2400" dirty="0"/>
              <a:t>You can’t legislate your way to a functional body!</a:t>
            </a:r>
          </a:p>
          <a:p>
            <a:pPr marL="0" indent="0">
              <a:buNone/>
            </a:pPr>
            <a:endParaRPr lang="en-US" dirty="0"/>
          </a:p>
        </p:txBody>
      </p:sp>
    </p:spTree>
    <p:extLst>
      <p:ext uri="{BB962C8B-B14F-4D97-AF65-F5344CB8AC3E}">
        <p14:creationId xmlns:p14="http://schemas.microsoft.com/office/powerpoint/2010/main" val="3286626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or Norms of Conduct</a:t>
            </a:r>
          </a:p>
        </p:txBody>
      </p:sp>
      <p:sp>
        <p:nvSpPr>
          <p:cNvPr id="3" name="Content Placeholder 2"/>
          <p:cNvSpPr>
            <a:spLocks noGrp="1"/>
          </p:cNvSpPr>
          <p:nvPr>
            <p:ph idx="1"/>
          </p:nvPr>
        </p:nvSpPr>
        <p:spPr/>
        <p:txBody>
          <a:bodyPr/>
          <a:lstStyle/>
          <a:p>
            <a:r>
              <a:rPr lang="en-US" sz="2400" dirty="0"/>
              <a:t>Gather models or examples of rules of conduct to see how they might be adapted to your municipality!</a:t>
            </a:r>
          </a:p>
          <a:p>
            <a:pPr lvl="1"/>
            <a:r>
              <a:rPr lang="en-US" sz="2400" dirty="0"/>
              <a:t>Castle Pines, Durango, Mead, </a:t>
            </a:r>
            <a:r>
              <a:rPr lang="en-US" sz="2400" dirty="0" err="1"/>
              <a:t>Paonia</a:t>
            </a:r>
            <a:endParaRPr lang="en-US" sz="2400" dirty="0"/>
          </a:p>
          <a:p>
            <a:r>
              <a:rPr lang="en-US" sz="2400" dirty="0"/>
              <a:t>If you can actually agree on your own rules or norms of conduct, you’re 96 percent of the way there!</a:t>
            </a:r>
          </a:p>
          <a:p>
            <a:r>
              <a:rPr lang="en-US" sz="2400" dirty="0"/>
              <a:t>The other 4 percent: self-discipline to maintain adherence, helping and supporting one another to maintain and reinforce adherence, and identifying and enforcing consequences for non-adherence</a:t>
            </a:r>
          </a:p>
          <a:p>
            <a:pPr marL="0" indent="0">
              <a:buNone/>
            </a:pPr>
            <a:endParaRPr lang="en-US" sz="2400" dirty="0"/>
          </a:p>
        </p:txBody>
      </p:sp>
    </p:spTree>
    <p:extLst>
      <p:ext uri="{BB962C8B-B14F-4D97-AF65-F5344CB8AC3E}">
        <p14:creationId xmlns:p14="http://schemas.microsoft.com/office/powerpoint/2010/main" val="1372281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you’re in despair over ever getting to 50 percent….</a:t>
            </a:r>
          </a:p>
        </p:txBody>
      </p:sp>
      <p:sp>
        <p:nvSpPr>
          <p:cNvPr id="3" name="Content Placeholder 2"/>
          <p:cNvSpPr>
            <a:spLocks noGrp="1"/>
          </p:cNvSpPr>
          <p:nvPr>
            <p:ph idx="1"/>
          </p:nvPr>
        </p:nvSpPr>
        <p:spPr/>
        <p:txBody>
          <a:bodyPr/>
          <a:lstStyle/>
          <a:p>
            <a:r>
              <a:rPr lang="en-US" sz="2800" dirty="0"/>
              <a:t>Should you just give up? No! There are still things you can do individually. Make an INDIVIDUAL commitment to:</a:t>
            </a:r>
          </a:p>
          <a:p>
            <a:pPr lvl="1"/>
            <a:r>
              <a:rPr lang="en-US" dirty="0"/>
              <a:t>Assume good faith and best intentions on the part of everyone on the body</a:t>
            </a:r>
          </a:p>
          <a:p>
            <a:pPr lvl="1"/>
            <a:r>
              <a:rPr lang="en-US" dirty="0"/>
              <a:t>Listen more than you talk, and do your best to see things from the perspective of others</a:t>
            </a:r>
          </a:p>
          <a:p>
            <a:pPr lvl="1"/>
            <a:r>
              <a:rPr lang="en-US" dirty="0"/>
              <a:t>Give others the benefit of the doubt</a:t>
            </a:r>
          </a:p>
        </p:txBody>
      </p:sp>
    </p:spTree>
    <p:extLst>
      <p:ext uri="{BB962C8B-B14F-4D97-AF65-F5344CB8AC3E}">
        <p14:creationId xmlns:p14="http://schemas.microsoft.com/office/powerpoint/2010/main" val="1142627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81000" y="2286000"/>
            <a:ext cx="8229600" cy="1143000"/>
          </a:xfrm>
        </p:spPr>
        <p:txBody>
          <a:bodyPr/>
          <a:lstStyle/>
          <a:p>
            <a:pPr eaLnBrk="1" hangingPunct="1"/>
            <a:r>
              <a:rPr lang="en-US" sz="3600" dirty="0"/>
              <a:t>Healing Divisions </a:t>
            </a:r>
            <a:br>
              <a:rPr lang="en-US" sz="3600" dirty="0"/>
            </a:br>
            <a:r>
              <a:rPr lang="en-US" sz="3600" dirty="0"/>
              <a:t>on the Governing Body:</a:t>
            </a:r>
            <a:br>
              <a:rPr lang="en-US" sz="3600" dirty="0"/>
            </a:br>
            <a:r>
              <a:rPr lang="en-US" sz="3600" i="1" dirty="0"/>
              <a:t>Can’t We All Just Get Along?</a:t>
            </a:r>
            <a:r>
              <a:rPr lang="en-US" sz="3600" dirty="0"/>
              <a:t/>
            </a:r>
            <a:br>
              <a:rPr lang="en-US" sz="3600" dirty="0"/>
            </a:br>
            <a:r>
              <a:rPr lang="en-US" sz="3600" dirty="0"/>
              <a:t/>
            </a:r>
            <a:br>
              <a:rPr lang="en-US" sz="3600" dirty="0"/>
            </a:br>
            <a:endParaRPr lang="en-US" sz="3600" i="1" dirty="0"/>
          </a:p>
        </p:txBody>
      </p:sp>
      <p:sp>
        <p:nvSpPr>
          <p:cNvPr id="8" name="Title 1"/>
          <p:cNvSpPr txBox="1">
            <a:spLocks/>
          </p:cNvSpPr>
          <p:nvPr/>
        </p:nvSpPr>
        <p:spPr bwMode="auto">
          <a:xfrm>
            <a:off x="381000" y="38100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rebuchet MS" pitchFamily="34" charset="0"/>
              </a:defRPr>
            </a:lvl2pPr>
            <a:lvl3pPr algn="ctr" rtl="0" eaLnBrk="0" fontAlgn="base" hangingPunct="0">
              <a:spcBef>
                <a:spcPct val="0"/>
              </a:spcBef>
              <a:spcAft>
                <a:spcPct val="0"/>
              </a:spcAft>
              <a:defRPr sz="4400">
                <a:solidFill>
                  <a:schemeClr val="tx1"/>
                </a:solidFill>
                <a:latin typeface="Trebuchet MS" pitchFamily="34" charset="0"/>
              </a:defRPr>
            </a:lvl3pPr>
            <a:lvl4pPr algn="ctr" rtl="0" eaLnBrk="0" fontAlgn="base" hangingPunct="0">
              <a:spcBef>
                <a:spcPct val="0"/>
              </a:spcBef>
              <a:spcAft>
                <a:spcPct val="0"/>
              </a:spcAft>
              <a:defRPr sz="4400">
                <a:solidFill>
                  <a:schemeClr val="tx1"/>
                </a:solidFill>
                <a:latin typeface="Trebuchet MS" pitchFamily="34" charset="0"/>
              </a:defRPr>
            </a:lvl4pPr>
            <a:lvl5pPr algn="ctr" rtl="0" eaLnBrk="0" fontAlgn="base" hangingPunct="0">
              <a:spcBef>
                <a:spcPct val="0"/>
              </a:spcBef>
              <a:spcAft>
                <a:spcPct val="0"/>
              </a:spcAft>
              <a:defRPr sz="4400">
                <a:solidFill>
                  <a:schemeClr val="tx1"/>
                </a:solidFill>
                <a:latin typeface="Trebuchet MS" pitchFamily="34" charset="0"/>
              </a:defRPr>
            </a:lvl5pPr>
            <a:lvl6pPr marL="457200" algn="ctr" rtl="0" fontAlgn="base">
              <a:spcBef>
                <a:spcPct val="0"/>
              </a:spcBef>
              <a:spcAft>
                <a:spcPct val="0"/>
              </a:spcAft>
              <a:defRPr sz="4400">
                <a:solidFill>
                  <a:schemeClr val="tx1"/>
                </a:solidFill>
                <a:latin typeface="Trebuchet MS" pitchFamily="34" charset="0"/>
              </a:defRPr>
            </a:lvl6pPr>
            <a:lvl7pPr marL="914400" algn="ctr" rtl="0" fontAlgn="base">
              <a:spcBef>
                <a:spcPct val="0"/>
              </a:spcBef>
              <a:spcAft>
                <a:spcPct val="0"/>
              </a:spcAft>
              <a:defRPr sz="4400">
                <a:solidFill>
                  <a:schemeClr val="tx1"/>
                </a:solidFill>
                <a:latin typeface="Trebuchet MS" pitchFamily="34" charset="0"/>
              </a:defRPr>
            </a:lvl7pPr>
            <a:lvl8pPr marL="1371600" algn="ctr" rtl="0" fontAlgn="base">
              <a:spcBef>
                <a:spcPct val="0"/>
              </a:spcBef>
              <a:spcAft>
                <a:spcPct val="0"/>
              </a:spcAft>
              <a:defRPr sz="4400">
                <a:solidFill>
                  <a:schemeClr val="tx1"/>
                </a:solidFill>
                <a:latin typeface="Trebuchet MS" pitchFamily="34" charset="0"/>
              </a:defRPr>
            </a:lvl8pPr>
            <a:lvl9pPr marL="1828800" algn="ctr" rtl="0" fontAlgn="base">
              <a:spcBef>
                <a:spcPct val="0"/>
              </a:spcBef>
              <a:spcAft>
                <a:spcPct val="0"/>
              </a:spcAft>
              <a:defRPr sz="4400">
                <a:solidFill>
                  <a:schemeClr val="tx1"/>
                </a:solidFill>
                <a:latin typeface="Trebuchet MS" pitchFamily="34" charset="0"/>
              </a:defRPr>
            </a:lvl9pPr>
          </a:lstStyle>
          <a:p>
            <a:pPr eaLnBrk="1" hangingPunct="1"/>
            <a:r>
              <a:rPr lang="en-US" sz="2400" dirty="0"/>
              <a:t>Tami A. Tanoue</a:t>
            </a:r>
          </a:p>
          <a:p>
            <a:pPr eaLnBrk="1" hangingPunct="1"/>
            <a:r>
              <a:rPr lang="en-US" sz="2400" dirty="0"/>
              <a:t>General Counsel/Deputy Executive Director, CIRSA</a:t>
            </a:r>
          </a:p>
          <a:p>
            <a:pPr eaLnBrk="1" hangingPunct="1"/>
            <a:r>
              <a:rPr lang="en-US" sz="2400" dirty="0"/>
              <a:t>June 21, 2017</a:t>
            </a:r>
          </a:p>
        </p:txBody>
      </p:sp>
      <p:pic>
        <p:nvPicPr>
          <p:cNvPr id="4" name="Picture 4" descr="LogoPMSCoatedLogoOn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42900"/>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you’re in despair over ever getting to 50 percent….</a:t>
            </a:r>
          </a:p>
        </p:txBody>
      </p:sp>
      <p:sp>
        <p:nvSpPr>
          <p:cNvPr id="3" name="Content Placeholder 2"/>
          <p:cNvSpPr>
            <a:spLocks noGrp="1"/>
          </p:cNvSpPr>
          <p:nvPr>
            <p:ph idx="1"/>
          </p:nvPr>
        </p:nvSpPr>
        <p:spPr/>
        <p:txBody>
          <a:bodyPr/>
          <a:lstStyle/>
          <a:p>
            <a:pPr lvl="1"/>
            <a:r>
              <a:rPr lang="en-US" sz="2400" dirty="0"/>
              <a:t>Avoid demonizing others</a:t>
            </a:r>
          </a:p>
          <a:p>
            <a:pPr lvl="1"/>
            <a:r>
              <a:rPr lang="en-US" sz="2400" dirty="0"/>
              <a:t>See if you can meet others MORE than halfway in trying to build a bridge: your generosity may reap benefits</a:t>
            </a:r>
          </a:p>
          <a:p>
            <a:pPr lvl="1"/>
            <a:r>
              <a:rPr lang="en-US" sz="2400" dirty="0"/>
              <a:t>Ask questions before reaching a conclusion about the perspectives of others, paraphrase your understanding to make sure you understand correctly</a:t>
            </a:r>
          </a:p>
          <a:p>
            <a:pPr lvl="1"/>
            <a:r>
              <a:rPr lang="en-US" sz="2400" dirty="0"/>
              <a:t>Utilize the postures and body language of respect and engagement, even if you’re not feeling it</a:t>
            </a:r>
          </a:p>
          <a:p>
            <a:pPr lvl="1"/>
            <a:endParaRPr lang="en-US" sz="2000" dirty="0"/>
          </a:p>
          <a:p>
            <a:pPr lvl="1"/>
            <a:endParaRPr lang="en-US" sz="2000" dirty="0"/>
          </a:p>
        </p:txBody>
      </p:sp>
    </p:spTree>
    <p:extLst>
      <p:ext uri="{BB962C8B-B14F-4D97-AF65-F5344CB8AC3E}">
        <p14:creationId xmlns:p14="http://schemas.microsoft.com/office/powerpoint/2010/main" val="3184235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you’re in despair over ever getting to 50 percent….</a:t>
            </a:r>
          </a:p>
        </p:txBody>
      </p:sp>
      <p:sp>
        <p:nvSpPr>
          <p:cNvPr id="3" name="Content Placeholder 2"/>
          <p:cNvSpPr>
            <a:spLocks noGrp="1"/>
          </p:cNvSpPr>
          <p:nvPr>
            <p:ph idx="1"/>
          </p:nvPr>
        </p:nvSpPr>
        <p:spPr/>
        <p:txBody>
          <a:bodyPr/>
          <a:lstStyle/>
          <a:p>
            <a:pPr lvl="1"/>
            <a:r>
              <a:rPr lang="en-US" sz="2400" dirty="0"/>
              <a:t>Avoid the automatic, hair-trigger, knee jerk reaction to someone else’s seemingly inflammatory remarks, or responding in kind</a:t>
            </a:r>
          </a:p>
          <a:p>
            <a:pPr lvl="1"/>
            <a:r>
              <a:rPr lang="en-US" sz="2400" dirty="0"/>
              <a:t>Keep your voice DOWN, even if others are yelling</a:t>
            </a:r>
          </a:p>
          <a:p>
            <a:pPr lvl="1"/>
            <a:r>
              <a:rPr lang="en-US" sz="2400" dirty="0"/>
              <a:t>Search for points of agreement, and emphasize and build on them</a:t>
            </a:r>
          </a:p>
          <a:p>
            <a:pPr lvl="1"/>
            <a:r>
              <a:rPr lang="en-US" sz="2400" dirty="0"/>
              <a:t>Acknowledge and appreciate when you see others making the same effort</a:t>
            </a:r>
          </a:p>
          <a:p>
            <a:pPr lvl="1"/>
            <a:r>
              <a:rPr lang="en-US" sz="2400" dirty="0"/>
              <a:t>Others??</a:t>
            </a:r>
          </a:p>
        </p:txBody>
      </p:sp>
    </p:spTree>
    <p:extLst>
      <p:ext uri="{BB962C8B-B14F-4D97-AF65-F5344CB8AC3E}">
        <p14:creationId xmlns:p14="http://schemas.microsoft.com/office/powerpoint/2010/main" val="1483800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else?</a:t>
            </a:r>
          </a:p>
        </p:txBody>
      </p:sp>
      <p:sp>
        <p:nvSpPr>
          <p:cNvPr id="3" name="Content Placeholder 2"/>
          <p:cNvSpPr>
            <a:spLocks noGrp="1"/>
          </p:cNvSpPr>
          <p:nvPr>
            <p:ph idx="1"/>
          </p:nvPr>
        </p:nvSpPr>
        <p:spPr/>
        <p:txBody>
          <a:bodyPr/>
          <a:lstStyle/>
          <a:p>
            <a:r>
              <a:rPr lang="en-US" sz="2000" dirty="0"/>
              <a:t>By acting “as if,” you may make strides towards “being” what you want as a body!</a:t>
            </a:r>
          </a:p>
          <a:p>
            <a:r>
              <a:rPr lang="en-US" sz="2000" dirty="0"/>
              <a:t>Look for o</a:t>
            </a:r>
            <a:r>
              <a:rPr lang="en-US" sz="2000" i="1" dirty="0"/>
              <a:t>utside</a:t>
            </a:r>
            <a:r>
              <a:rPr lang="en-US" sz="2000" dirty="0"/>
              <a:t> resources – they can provide a fresh and unbiased perspective, and help you identify and break patterns that keep you dysfunctional</a:t>
            </a:r>
          </a:p>
          <a:p>
            <a:pPr lvl="1"/>
            <a:r>
              <a:rPr lang="en-US" sz="2000" dirty="0"/>
              <a:t>Not every problem can be solved by yourselves alone</a:t>
            </a:r>
          </a:p>
          <a:p>
            <a:pPr lvl="1"/>
            <a:r>
              <a:rPr lang="en-US" sz="2000" dirty="0"/>
              <a:t>Mediators, facilitators</a:t>
            </a:r>
          </a:p>
          <a:p>
            <a:pPr lvl="1"/>
            <a:r>
              <a:rPr lang="en-US" sz="2000" dirty="0"/>
              <a:t>CML, CIRSA</a:t>
            </a:r>
          </a:p>
          <a:p>
            <a:pPr lvl="1"/>
            <a:r>
              <a:rPr lang="en-US" sz="2000" dirty="0"/>
              <a:t>Division of Local Government</a:t>
            </a:r>
          </a:p>
          <a:p>
            <a:r>
              <a:rPr lang="en-US" sz="2000" dirty="0"/>
              <a:t>Look for excellence in your direct reports – they can help you turn the negative spiral into a positive one</a:t>
            </a:r>
          </a:p>
          <a:p>
            <a:r>
              <a:rPr lang="en-US" sz="2000" dirty="0"/>
              <a:t>Others??</a:t>
            </a:r>
          </a:p>
        </p:txBody>
      </p:sp>
    </p:spTree>
    <p:extLst>
      <p:ext uri="{BB962C8B-B14F-4D97-AF65-F5344CB8AC3E}">
        <p14:creationId xmlns:p14="http://schemas.microsoft.com/office/powerpoint/2010/main" val="12663864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finally….</a:t>
            </a:r>
          </a:p>
        </p:txBody>
      </p:sp>
      <p:sp>
        <p:nvSpPr>
          <p:cNvPr id="3" name="Content Placeholder 2"/>
          <p:cNvSpPr>
            <a:spLocks noGrp="1"/>
          </p:cNvSpPr>
          <p:nvPr>
            <p:ph idx="1"/>
          </p:nvPr>
        </p:nvSpPr>
        <p:spPr/>
        <p:txBody>
          <a:bodyPr/>
          <a:lstStyle/>
          <a:p>
            <a:pPr marL="0" indent="0" algn="ctr">
              <a:buNone/>
            </a:pPr>
            <a:endParaRPr lang="en-US" sz="4000" b="1" dirty="0"/>
          </a:p>
          <a:p>
            <a:pPr marL="0" indent="0" algn="ctr">
              <a:buNone/>
            </a:pPr>
            <a:endParaRPr lang="en-US" sz="4000" b="1" dirty="0"/>
          </a:p>
          <a:p>
            <a:pPr marL="0" indent="0" algn="ctr">
              <a:buNone/>
            </a:pPr>
            <a:r>
              <a:rPr lang="en-US" sz="4000" b="1" dirty="0"/>
              <a:t>Don’t give up!!</a:t>
            </a:r>
          </a:p>
        </p:txBody>
      </p:sp>
    </p:spTree>
    <p:extLst>
      <p:ext uri="{BB962C8B-B14F-4D97-AF65-F5344CB8AC3E}">
        <p14:creationId xmlns:p14="http://schemas.microsoft.com/office/powerpoint/2010/main" val="21715559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ln/>
        </p:spPr>
        <p:txBody>
          <a:bodyPr/>
          <a:lstStyle/>
          <a:p>
            <a:r>
              <a:rPr lang="en-US" dirty="0"/>
              <a:t>Speaker Bio</a:t>
            </a:r>
          </a:p>
        </p:txBody>
      </p:sp>
      <p:sp>
        <p:nvSpPr>
          <p:cNvPr id="11267" name="Rectangle 3"/>
          <p:cNvSpPr>
            <a:spLocks noGrp="1" noChangeArrowheads="1"/>
          </p:cNvSpPr>
          <p:nvPr>
            <p:ph type="body" idx="1"/>
          </p:nvPr>
        </p:nvSpPr>
        <p:spPr>
          <a:xfrm>
            <a:off x="457200" y="1438420"/>
            <a:ext cx="8229600" cy="4525963"/>
          </a:xfrm>
          <a:ln/>
        </p:spPr>
        <p:txBody>
          <a:bodyPr/>
          <a:lstStyle/>
          <a:p>
            <a:pPr marL="0" indent="0" eaLnBrk="1" hangingPunct="1">
              <a:buNone/>
            </a:pPr>
            <a:r>
              <a:rPr lang="en-US" sz="2000" dirty="0"/>
              <a:t>Tami A. Tanoue</a:t>
            </a:r>
          </a:p>
          <a:p>
            <a:pPr eaLnBrk="1" hangingPunct="1"/>
            <a:r>
              <a:rPr lang="en-US" sz="2000" dirty="0"/>
              <a:t>In-house General Counsel/Deputy Executive Director for CIRSA</a:t>
            </a:r>
          </a:p>
          <a:p>
            <a:pPr eaLnBrk="1" hangingPunct="1"/>
            <a:r>
              <a:rPr lang="en-US" sz="2000" dirty="0"/>
              <a:t>Previously in private practice with the firm of Griffiths, Tanoue, Light, Harrington &amp; Dawes, serving CIRSA as its contract General Counsel for 12 years, and serving as City or Town Attorney for several Colorado municipalities. </a:t>
            </a:r>
          </a:p>
          <a:p>
            <a:pPr eaLnBrk="1" hangingPunct="1"/>
            <a:r>
              <a:rPr lang="en-US" sz="2000" dirty="0"/>
              <a:t>Previously Staff Attorney for the Colorado Municipal League, representing the collective interests of Colorado municipalities. </a:t>
            </a:r>
          </a:p>
          <a:p>
            <a:pPr eaLnBrk="1" hangingPunct="1"/>
            <a:r>
              <a:rPr lang="en-US" sz="2000" dirty="0"/>
              <a:t>Regular speaker on local government liability topics; author of several publications on liability issues.</a:t>
            </a:r>
          </a:p>
          <a:p>
            <a:pPr marL="0" indent="0">
              <a:buNone/>
            </a:pPr>
            <a:r>
              <a:rPr lang="en-US" sz="2000" i="1" dirty="0"/>
              <a:t>Note: The information in this presentation is provided solely as a training resource, and is not a substitute for obtaining the advice of your City/Town Attorney on any legal question.</a:t>
            </a:r>
          </a:p>
          <a:p>
            <a:pPr eaLnBrk="1" hangingPunct="1"/>
            <a:endParaRPr lang="en-US" sz="2000" dirty="0"/>
          </a:p>
          <a:p>
            <a:endParaRPr lang="en-US" sz="2000" dirty="0"/>
          </a:p>
        </p:txBody>
      </p:sp>
    </p:spTree>
    <p:extLst>
      <p:ext uri="{BB962C8B-B14F-4D97-AF65-F5344CB8AC3E}">
        <p14:creationId xmlns:p14="http://schemas.microsoft.com/office/powerpoint/2010/main" val="21298333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idx="4294967295"/>
          </p:nvPr>
        </p:nvSpPr>
        <p:spPr>
          <a:xfrm>
            <a:off x="1828800" y="457200"/>
            <a:ext cx="5829300" cy="857250"/>
          </a:xfrm>
          <a:prstGeom prst="rect">
            <a:avLst/>
          </a:prstGeom>
        </p:spPr>
        <p:txBody>
          <a:bodyPr/>
          <a:lstStyle/>
          <a:p>
            <a:pPr eaLnBrk="1" hangingPunct="1"/>
            <a:r>
              <a:rPr lang="en-US" dirty="0"/>
              <a:t>About CIRSA</a:t>
            </a:r>
          </a:p>
        </p:txBody>
      </p:sp>
      <p:sp>
        <p:nvSpPr>
          <p:cNvPr id="51203" name="Content Placeholder 2"/>
          <p:cNvSpPr>
            <a:spLocks noGrp="1"/>
          </p:cNvSpPr>
          <p:nvPr>
            <p:ph idx="4294967295"/>
          </p:nvPr>
        </p:nvSpPr>
        <p:spPr>
          <a:xfrm>
            <a:off x="685800" y="1676400"/>
            <a:ext cx="7543800" cy="3771900"/>
          </a:xfrm>
          <a:prstGeom prst="rect">
            <a:avLst/>
          </a:prstGeom>
        </p:spPr>
        <p:txBody>
          <a:bodyPr/>
          <a:lstStyle/>
          <a:p>
            <a:pPr eaLnBrk="1" hangingPunct="1"/>
            <a:r>
              <a:rPr lang="en-US" sz="1800" dirty="0"/>
              <a:t>Colorado Intergovernmental Risk Sharing Agency</a:t>
            </a:r>
          </a:p>
          <a:p>
            <a:pPr eaLnBrk="1" hangingPunct="1"/>
            <a:r>
              <a:rPr lang="en-US" sz="1800" dirty="0"/>
              <a:t>Public entity self-insurance pool for property, liability, and workers’ compensation </a:t>
            </a:r>
            <a:r>
              <a:rPr lang="en-US" sz="1800" dirty="0" err="1"/>
              <a:t>coverages</a:t>
            </a:r>
            <a:endParaRPr lang="en-US" sz="1800" dirty="0"/>
          </a:p>
          <a:p>
            <a:pPr lvl="1" eaLnBrk="1" hangingPunct="1"/>
            <a:r>
              <a:rPr lang="en-US" sz="1800" dirty="0"/>
              <a:t>Formed by in 1982 by 18 municipalities pursuant to CML study committee recommendations</a:t>
            </a:r>
          </a:p>
          <a:p>
            <a:pPr lvl="1" eaLnBrk="1" hangingPunct="1"/>
            <a:r>
              <a:rPr lang="en-US" sz="1800" dirty="0"/>
              <a:t>Not an insurance company, but an entity created by intergovernmental agreement of our members</a:t>
            </a:r>
          </a:p>
          <a:p>
            <a:pPr eaLnBrk="1" hangingPunct="1"/>
            <a:r>
              <a:rPr lang="en-US" sz="1800" dirty="0"/>
              <a:t>Total membership today stands at 267 member municipalities and affiliated legal entities</a:t>
            </a:r>
          </a:p>
          <a:p>
            <a:pPr eaLnBrk="1" hangingPunct="1"/>
            <a:r>
              <a:rPr lang="en-US" sz="1800" dirty="0"/>
              <a:t>Out of 271 incorporated municipalities in Colorado: </a:t>
            </a:r>
          </a:p>
          <a:p>
            <a:pPr lvl="1" eaLnBrk="1" hangingPunct="1"/>
            <a:r>
              <a:rPr lang="en-US" sz="1800" dirty="0"/>
              <a:t>83% are members of our PC pool</a:t>
            </a:r>
          </a:p>
          <a:p>
            <a:pPr lvl="1" eaLnBrk="1" hangingPunct="1"/>
            <a:r>
              <a:rPr lang="en-US" sz="1800" dirty="0"/>
              <a:t>45% are members of our WC pool  </a:t>
            </a:r>
          </a:p>
        </p:txBody>
      </p:sp>
    </p:spTree>
    <p:extLst>
      <p:ext uri="{BB962C8B-B14F-4D97-AF65-F5344CB8AC3E}">
        <p14:creationId xmlns:p14="http://schemas.microsoft.com/office/powerpoint/2010/main" val="5245336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idx="4294967295"/>
          </p:nvPr>
        </p:nvSpPr>
        <p:spPr/>
        <p:txBody>
          <a:bodyPr/>
          <a:lstStyle/>
          <a:p>
            <a:pPr eaLnBrk="1" hangingPunct="1"/>
            <a:r>
              <a:rPr lang="en-US"/>
              <a:t>About CIRSA</a:t>
            </a:r>
          </a:p>
        </p:txBody>
      </p:sp>
      <p:sp>
        <p:nvSpPr>
          <p:cNvPr id="52227" name="Content Placeholder 2"/>
          <p:cNvSpPr>
            <a:spLocks noGrp="1"/>
          </p:cNvSpPr>
          <p:nvPr>
            <p:ph idx="4294967295"/>
          </p:nvPr>
        </p:nvSpPr>
        <p:spPr>
          <a:xfrm>
            <a:off x="838200" y="1417638"/>
            <a:ext cx="7734300" cy="3771900"/>
          </a:xfrm>
        </p:spPr>
        <p:txBody>
          <a:bodyPr/>
          <a:lstStyle/>
          <a:p>
            <a:pPr eaLnBrk="1" hangingPunct="1"/>
            <a:r>
              <a:rPr lang="en-US" sz="2000" dirty="0"/>
              <a:t>Member-owned, member-governed organization</a:t>
            </a:r>
          </a:p>
          <a:p>
            <a:pPr lvl="1" eaLnBrk="1" hangingPunct="1"/>
            <a:r>
              <a:rPr lang="en-US" sz="2000" dirty="0"/>
              <a:t>No profit motive – sole motive is to serve our members effectively and responsibly</a:t>
            </a:r>
          </a:p>
          <a:p>
            <a:pPr lvl="1" eaLnBrk="1" hangingPunct="1"/>
            <a:r>
              <a:rPr lang="en-US" sz="2000" dirty="0"/>
              <a:t>Have returned over $35,000,000 in contributions to our membership</a:t>
            </a:r>
          </a:p>
          <a:p>
            <a:pPr eaLnBrk="1" hangingPunct="1"/>
            <a:r>
              <a:rPr lang="en-US" sz="2000" dirty="0"/>
              <a:t>CIRSA Board made up entirely of municipal officials</a:t>
            </a:r>
          </a:p>
          <a:p>
            <a:pPr eaLnBrk="1" hangingPunct="1"/>
            <a:r>
              <a:rPr lang="en-US" sz="2000" dirty="0"/>
              <a:t>Seek to be continually responsive to the liability-related needs of our membership – </a:t>
            </a:r>
            <a:r>
              <a:rPr lang="en-US" sz="2000" dirty="0" err="1"/>
              <a:t>coverages</a:t>
            </a:r>
            <a:r>
              <a:rPr lang="en-US" sz="2000" dirty="0"/>
              <a:t> and associated risk management services, sample publications, training, and consultation services, as well as specialty services such as home rule charter review</a:t>
            </a:r>
          </a:p>
          <a:p>
            <a:pPr eaLnBrk="1" hangingPunct="1"/>
            <a:r>
              <a:rPr lang="en-US" sz="2000" dirty="0"/>
              <a:t>We have the largest concentration of liability-related experience and knowledge directly applicable to Colorado municipalities</a:t>
            </a:r>
          </a:p>
        </p:txBody>
      </p:sp>
    </p:spTree>
    <p:extLst>
      <p:ext uri="{BB962C8B-B14F-4D97-AF65-F5344CB8AC3E}">
        <p14:creationId xmlns:p14="http://schemas.microsoft.com/office/powerpoint/2010/main" val="12444280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Content Placeholder 2"/>
          <p:cNvSpPr>
            <a:spLocks noGrp="1"/>
          </p:cNvSpPr>
          <p:nvPr>
            <p:ph idx="4294967295"/>
          </p:nvPr>
        </p:nvSpPr>
        <p:spPr>
          <a:xfrm>
            <a:off x="914400" y="1295400"/>
            <a:ext cx="7772400" cy="5029200"/>
          </a:xfrm>
        </p:spPr>
        <p:txBody>
          <a:bodyPr/>
          <a:lstStyle/>
          <a:p>
            <a:pPr marL="0" indent="0" algn="ctr" eaLnBrk="1" hangingPunct="1">
              <a:buNone/>
            </a:pPr>
            <a:endParaRPr lang="en-US" sz="2000" dirty="0"/>
          </a:p>
          <a:p>
            <a:pPr marL="0" indent="0" algn="ctr" eaLnBrk="1" hangingPunct="1">
              <a:buNone/>
            </a:pPr>
            <a:endParaRPr lang="en-US" sz="2000" dirty="0"/>
          </a:p>
          <a:p>
            <a:pPr marL="0" indent="0" algn="ctr" eaLnBrk="1" hangingPunct="1">
              <a:buNone/>
            </a:pPr>
            <a:endParaRPr lang="en-US" sz="2000" dirty="0"/>
          </a:p>
          <a:p>
            <a:pPr marL="0" indent="0" algn="ctr" eaLnBrk="1" hangingPunct="1">
              <a:buNone/>
            </a:pPr>
            <a:r>
              <a:rPr lang="en-US" sz="2400" dirty="0"/>
              <a:t>Tami Tanoue</a:t>
            </a:r>
          </a:p>
          <a:p>
            <a:pPr marL="0" indent="0" algn="ctr" eaLnBrk="1" hangingPunct="1">
              <a:buNone/>
            </a:pPr>
            <a:r>
              <a:rPr lang="en-US" sz="2400" dirty="0"/>
              <a:t>General Counsel/Deputy Executive Director</a:t>
            </a:r>
          </a:p>
          <a:p>
            <a:pPr marL="0" indent="0" algn="ctr" eaLnBrk="1" hangingPunct="1">
              <a:buNone/>
            </a:pPr>
            <a:r>
              <a:rPr lang="en-US" sz="2400" dirty="0"/>
              <a:t>CIRSA</a:t>
            </a:r>
          </a:p>
          <a:p>
            <a:pPr marL="0" indent="0" algn="ctr" eaLnBrk="1" hangingPunct="1">
              <a:buNone/>
            </a:pPr>
            <a:r>
              <a:rPr lang="en-US" sz="2400" dirty="0"/>
              <a:t>303-757-5475</a:t>
            </a:r>
          </a:p>
          <a:p>
            <a:pPr marL="0" indent="0" algn="ctr" eaLnBrk="1" hangingPunct="1">
              <a:buNone/>
            </a:pPr>
            <a:r>
              <a:rPr lang="en-US" sz="2400" dirty="0"/>
              <a:t>800-228-7136</a:t>
            </a:r>
          </a:p>
          <a:p>
            <a:pPr marL="0" indent="0" algn="ctr" eaLnBrk="1" hangingPunct="1">
              <a:buNone/>
            </a:pPr>
            <a:r>
              <a:rPr lang="en-US" sz="2400" dirty="0">
                <a:hlinkClick r:id="rId2"/>
              </a:rPr>
              <a:t>tami@cirsa.org</a:t>
            </a:r>
            <a:endParaRPr lang="en-US" sz="2400" dirty="0"/>
          </a:p>
          <a:p>
            <a:pPr marL="0" indent="0" algn="ctr" eaLnBrk="1" hangingPunct="1">
              <a:buNone/>
            </a:pPr>
            <a:r>
              <a:rPr lang="en-US" sz="2400" dirty="0"/>
              <a:t>www.cirsa.org</a:t>
            </a:r>
          </a:p>
        </p:txBody>
      </p:sp>
      <p:pic>
        <p:nvPicPr>
          <p:cNvPr id="4" name="Picture 4" descr="LogoPMSCoatedLogoOnl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381000"/>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6540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914400" y="1447800"/>
            <a:ext cx="7772400" cy="5410200"/>
          </a:xfrm>
        </p:spPr>
        <p:txBody>
          <a:bodyPr>
            <a:noAutofit/>
          </a:bodyPr>
          <a:lstStyle/>
          <a:p>
            <a:r>
              <a:rPr lang="en-US" sz="2000" dirty="0"/>
              <a:t>Every governing body has disagreements</a:t>
            </a:r>
          </a:p>
          <a:p>
            <a:pPr lvl="1"/>
            <a:r>
              <a:rPr lang="en-US" sz="2000" dirty="0"/>
              <a:t>Disagreements are to be expected, even welcomed</a:t>
            </a:r>
          </a:p>
          <a:p>
            <a:pPr lvl="1"/>
            <a:r>
              <a:rPr lang="en-US" sz="2000" dirty="0"/>
              <a:t>It would be strange indeed if 5, 7, or more diverse personalities always agreed on everything!</a:t>
            </a:r>
          </a:p>
          <a:p>
            <a:pPr lvl="1"/>
            <a:r>
              <a:rPr lang="en-US" sz="2000" dirty="0"/>
              <a:t>Discussion, debate, and disagreement are the engine behind the brilliance of group decision-making</a:t>
            </a:r>
          </a:p>
          <a:p>
            <a:r>
              <a:rPr lang="en-US" sz="2000" dirty="0"/>
              <a:t>Every governing body also has the occasional “</a:t>
            </a:r>
            <a:r>
              <a:rPr lang="en-US" sz="2000" dirty="0" err="1"/>
              <a:t>kerfluffle</a:t>
            </a:r>
            <a:r>
              <a:rPr lang="en-US" sz="2000" dirty="0"/>
              <a:t>”</a:t>
            </a:r>
          </a:p>
          <a:p>
            <a:pPr lvl="1"/>
            <a:r>
              <a:rPr lang="en-US" sz="2000" dirty="0"/>
              <a:t>Hurt feelings, misplaced expectations, misunderstandings</a:t>
            </a:r>
          </a:p>
          <a:p>
            <a:pPr lvl="1"/>
            <a:r>
              <a:rPr lang="en-US" sz="2000" dirty="0"/>
              <a:t>Not always easy to have a “residue-free” debate</a:t>
            </a:r>
          </a:p>
          <a:p>
            <a:pPr lvl="1"/>
            <a:r>
              <a:rPr lang="en-US" sz="2000" dirty="0"/>
              <a:t>This is also to be expected, and people with good intentions and motives will usually move on and let go of any lingering “residue”</a:t>
            </a:r>
          </a:p>
        </p:txBody>
      </p:sp>
    </p:spTree>
    <p:extLst>
      <p:ext uri="{BB962C8B-B14F-4D97-AF65-F5344CB8AC3E}">
        <p14:creationId xmlns:p14="http://schemas.microsoft.com/office/powerpoint/2010/main" val="386081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914400" y="1447800"/>
            <a:ext cx="7772400" cy="5410200"/>
          </a:xfrm>
        </p:spPr>
        <p:txBody>
          <a:bodyPr>
            <a:noAutofit/>
          </a:bodyPr>
          <a:lstStyle/>
          <a:p>
            <a:r>
              <a:rPr lang="en-US" sz="2400" dirty="0"/>
              <a:t>Sometimes there will be an “outlier”</a:t>
            </a:r>
          </a:p>
          <a:p>
            <a:pPr lvl="1"/>
            <a:r>
              <a:rPr lang="en-US" sz="2400" dirty="0"/>
              <a:t>See article in Ethics, Liability, and Best Practices publication</a:t>
            </a:r>
          </a:p>
          <a:p>
            <a:pPr lvl="1"/>
            <a:r>
              <a:rPr lang="en-US" sz="2400" dirty="0"/>
              <a:t>But there are usually “workarounds” in dealing with an “outlier”</a:t>
            </a:r>
          </a:p>
          <a:p>
            <a:r>
              <a:rPr lang="en-US" sz="2400" b="1" dirty="0"/>
              <a:t>This session is about severe acute or chronic discord involving most or all members and that seems impossible to overcome! </a:t>
            </a:r>
          </a:p>
          <a:p>
            <a:pPr lvl="1"/>
            <a:endParaRPr lang="en-US" sz="1600" dirty="0"/>
          </a:p>
        </p:txBody>
      </p:sp>
    </p:spTree>
    <p:extLst>
      <p:ext uri="{BB962C8B-B14F-4D97-AF65-F5344CB8AC3E}">
        <p14:creationId xmlns:p14="http://schemas.microsoft.com/office/powerpoint/2010/main" val="3110450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914400" y="1447800"/>
            <a:ext cx="7772400" cy="5410200"/>
          </a:xfrm>
        </p:spPr>
        <p:txBody>
          <a:bodyPr>
            <a:normAutofit/>
          </a:bodyPr>
          <a:lstStyle/>
          <a:p>
            <a:r>
              <a:rPr lang="en-US" sz="2400" dirty="0"/>
              <a:t>In this session, we’ll:</a:t>
            </a:r>
          </a:p>
          <a:p>
            <a:pPr lvl="1"/>
            <a:r>
              <a:rPr lang="en-US" sz="2400" dirty="0"/>
              <a:t>Take a quick look at the symptoms of intractable dysfunction or discord on a council or board</a:t>
            </a:r>
          </a:p>
          <a:p>
            <a:pPr lvl="1"/>
            <a:r>
              <a:rPr lang="en-US" sz="2400" dirty="0"/>
              <a:t>Discuss the impacts</a:t>
            </a:r>
          </a:p>
          <a:p>
            <a:pPr lvl="1"/>
            <a:r>
              <a:rPr lang="en-US" sz="2400" dirty="0"/>
              <a:t>Look at possible causes</a:t>
            </a:r>
          </a:p>
          <a:p>
            <a:pPr lvl="1"/>
            <a:r>
              <a:rPr lang="en-US" sz="2400" dirty="0"/>
              <a:t>Put our heads together on possible approaches to resolving dysfunction and discord</a:t>
            </a:r>
          </a:p>
          <a:p>
            <a:r>
              <a:rPr lang="en-US" sz="2400" dirty="0"/>
              <a:t>Have you been there? Then YOU’RE an expert! Please share your wisdom.</a:t>
            </a:r>
          </a:p>
        </p:txBody>
      </p:sp>
    </p:spTree>
    <p:extLst>
      <p:ext uri="{BB962C8B-B14F-4D97-AF65-F5344CB8AC3E}">
        <p14:creationId xmlns:p14="http://schemas.microsoft.com/office/powerpoint/2010/main" val="2854741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a:t>
            </a:r>
            <a:br>
              <a:rPr lang="en-US" dirty="0"/>
            </a:br>
            <a:endParaRPr lang="en-US" sz="2800" dirty="0"/>
          </a:p>
        </p:txBody>
      </p:sp>
      <p:sp>
        <p:nvSpPr>
          <p:cNvPr id="4" name="Content Placeholder 3">
            <a:extLst>
              <a:ext uri="{FF2B5EF4-FFF2-40B4-BE49-F238E27FC236}">
                <a16:creationId xmlns:a16="http://schemas.microsoft.com/office/drawing/2014/main" xmlns="" id="{A489083B-8D6F-42EB-8327-B25F18C992F9}"/>
              </a:ext>
            </a:extLst>
          </p:cNvPr>
          <p:cNvSpPr>
            <a:spLocks noGrp="1"/>
          </p:cNvSpPr>
          <p:nvPr>
            <p:ph idx="1"/>
          </p:nvPr>
        </p:nvSpPr>
        <p:spPr>
          <a:xfrm>
            <a:off x="457200" y="1600201"/>
            <a:ext cx="8229600" cy="1371600"/>
          </a:xfrm>
        </p:spPr>
        <p:txBody>
          <a:bodyPr/>
          <a:lstStyle/>
          <a:p>
            <a:r>
              <a:rPr lang="en-US" sz="2400" dirty="0"/>
              <a:t>Council meeting or Jerry Springer Show?</a:t>
            </a:r>
          </a:p>
          <a:p>
            <a:r>
              <a:rPr lang="en-US" sz="2400" dirty="0"/>
              <a:t>Can’t we all get along? The answer is NO.</a:t>
            </a:r>
          </a:p>
          <a:p>
            <a:r>
              <a:rPr lang="en-US" sz="2400" dirty="0"/>
              <a:t>Stormy weather, or “Don’t just go away, go away mad….</a:t>
            </a:r>
          </a:p>
          <a:p>
            <a:r>
              <a:rPr lang="en-US" sz="2400" dirty="0"/>
              <a:t>When staff enters the fray….</a:t>
            </a:r>
          </a:p>
          <a:p>
            <a:r>
              <a:rPr lang="en-US" sz="2400" dirty="0"/>
              <a:t>Citizens to Council: Change!</a:t>
            </a:r>
          </a:p>
          <a:p>
            <a:r>
              <a:rPr lang="en-US" sz="2400" dirty="0"/>
              <a:t>Citizens to Council: We Meant It!</a:t>
            </a:r>
          </a:p>
          <a:p>
            <a:r>
              <a:rPr lang="en-US" sz="2400" dirty="0"/>
              <a:t>No good deed goes unpunished….</a:t>
            </a:r>
          </a:p>
          <a:p>
            <a:r>
              <a:rPr lang="en-US" sz="2400" dirty="0"/>
              <a:t>We need an intervention!</a:t>
            </a:r>
          </a:p>
          <a:p>
            <a:r>
              <a:rPr lang="en-US" sz="2400" dirty="0"/>
              <a:t>Don’t make us go THERE….</a:t>
            </a:r>
          </a:p>
          <a:p>
            <a:r>
              <a:rPr lang="en-US" sz="2400" dirty="0"/>
              <a:t>But healing IS possible!</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252913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Impacts of Intractable Discord</a:t>
            </a:r>
          </a:p>
        </p:txBody>
      </p:sp>
      <p:sp>
        <p:nvSpPr>
          <p:cNvPr id="3" name="Content Placeholder 2"/>
          <p:cNvSpPr>
            <a:spLocks noGrp="1"/>
          </p:cNvSpPr>
          <p:nvPr>
            <p:ph idx="1"/>
          </p:nvPr>
        </p:nvSpPr>
        <p:spPr>
          <a:xfrm>
            <a:off x="914400" y="1447800"/>
            <a:ext cx="7772400" cy="3810000"/>
          </a:xfrm>
        </p:spPr>
        <p:txBody>
          <a:bodyPr/>
          <a:lstStyle/>
          <a:p>
            <a:r>
              <a:rPr lang="en-US" sz="2400" dirty="0"/>
              <a:t>Lack of productivity: your agenda hits a standstill</a:t>
            </a:r>
          </a:p>
          <a:p>
            <a:r>
              <a:rPr lang="en-US" sz="2400" dirty="0"/>
              <a:t>Power transfer to a tie-breaker</a:t>
            </a:r>
          </a:p>
          <a:p>
            <a:r>
              <a:rPr lang="en-US" sz="2400" dirty="0"/>
              <a:t>Financial losses - developers become wary, businesses are repelled rather than attracted</a:t>
            </a:r>
          </a:p>
          <a:p>
            <a:r>
              <a:rPr lang="en-US" sz="2400" dirty="0"/>
              <a:t>Public embarrassment “Thursday night fights,” bad publicity</a:t>
            </a:r>
          </a:p>
          <a:p>
            <a:r>
              <a:rPr lang="en-US" sz="2400" dirty="0"/>
              <a:t>Loss of citizen confidence; potential for recalls as citizens get fed up</a:t>
            </a:r>
          </a:p>
          <a:p>
            <a:r>
              <a:rPr lang="en-US" sz="2400" dirty="0"/>
              <a:t>Burnout on Council/Board, resignations</a:t>
            </a:r>
          </a:p>
          <a:p>
            <a:endParaRPr lang="en-US" sz="2400" dirty="0"/>
          </a:p>
        </p:txBody>
      </p:sp>
    </p:spTree>
    <p:extLst>
      <p:ext uri="{BB962C8B-B14F-4D97-AF65-F5344CB8AC3E}">
        <p14:creationId xmlns:p14="http://schemas.microsoft.com/office/powerpoint/2010/main" val="996532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Impacts of Intractable Discord</a:t>
            </a:r>
          </a:p>
        </p:txBody>
      </p:sp>
      <p:sp>
        <p:nvSpPr>
          <p:cNvPr id="3" name="Content Placeholder 2"/>
          <p:cNvSpPr>
            <a:spLocks noGrp="1"/>
          </p:cNvSpPr>
          <p:nvPr>
            <p:ph idx="1"/>
          </p:nvPr>
        </p:nvSpPr>
        <p:spPr>
          <a:xfrm>
            <a:off x="914400" y="1447800"/>
            <a:ext cx="7772400" cy="3810000"/>
          </a:xfrm>
        </p:spPr>
        <p:txBody>
          <a:bodyPr/>
          <a:lstStyle/>
          <a:p>
            <a:r>
              <a:rPr lang="en-US" sz="2400" dirty="0"/>
              <a:t>Staff stress and attrition, especially in your direct reports</a:t>
            </a:r>
          </a:p>
          <a:p>
            <a:pPr lvl="1"/>
            <a:r>
              <a:rPr lang="en-US" sz="2400" dirty="0" err="1"/>
              <a:t>Kaatz</a:t>
            </a:r>
            <a:r>
              <a:rPr lang="en-US" sz="2400" dirty="0"/>
              <a:t>, French, and Prentiss-Cooper,” City Council Conflict as a Cause of Psychological Burnout and Voluntary Turnover among City Managers” (1999)</a:t>
            </a:r>
          </a:p>
          <a:p>
            <a:r>
              <a:rPr lang="en-US" sz="2400" dirty="0"/>
              <a:t>Inability to attract the best and brightest to your workforce</a:t>
            </a:r>
          </a:p>
          <a:p>
            <a:r>
              <a:rPr lang="en-US" sz="2400" dirty="0"/>
              <a:t>Similar inability to attract the best and brightest to elected office</a:t>
            </a:r>
          </a:p>
          <a:p>
            <a:r>
              <a:rPr lang="en-US" sz="2400" dirty="0"/>
              <a:t>Increase in claims/liability/insurance costs?</a:t>
            </a:r>
          </a:p>
          <a:p>
            <a:r>
              <a:rPr lang="en-US" sz="2400" dirty="0"/>
              <a:t>Other impacts?</a:t>
            </a:r>
          </a:p>
          <a:p>
            <a:endParaRPr lang="en-US" sz="2400" dirty="0"/>
          </a:p>
        </p:txBody>
      </p:sp>
    </p:spTree>
    <p:extLst>
      <p:ext uri="{BB962C8B-B14F-4D97-AF65-F5344CB8AC3E}">
        <p14:creationId xmlns:p14="http://schemas.microsoft.com/office/powerpoint/2010/main" val="1752308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some of the causes?</a:t>
            </a:r>
          </a:p>
        </p:txBody>
      </p:sp>
      <p:sp>
        <p:nvSpPr>
          <p:cNvPr id="3" name="Content Placeholder 2"/>
          <p:cNvSpPr>
            <a:spLocks noGrp="1"/>
          </p:cNvSpPr>
          <p:nvPr>
            <p:ph idx="1"/>
          </p:nvPr>
        </p:nvSpPr>
        <p:spPr/>
        <p:txBody>
          <a:bodyPr/>
          <a:lstStyle/>
          <a:p>
            <a:r>
              <a:rPr lang="en-US" sz="2800" dirty="0"/>
              <a:t>"Happy families are all alike; every unhappy family is unhappy in its own way." ~Tolstoy</a:t>
            </a:r>
          </a:p>
          <a:p>
            <a:r>
              <a:rPr lang="en-US" sz="2800" dirty="0"/>
              <a:t>“Happy councils are all alike; every unhappy council is unhappy in its own way.” ~Tanoue</a:t>
            </a:r>
          </a:p>
          <a:p>
            <a:r>
              <a:rPr lang="en-US" sz="2800" dirty="0"/>
              <a:t>So it may be foolhardy to try to discover all the possible causes of the discord, but let’s give it a try….</a:t>
            </a:r>
          </a:p>
          <a:p>
            <a:pPr marL="0" indent="0">
              <a:buNone/>
            </a:pPr>
            <a:endParaRPr lang="en-US" sz="2400" dirty="0"/>
          </a:p>
        </p:txBody>
      </p:sp>
    </p:spTree>
    <p:extLst>
      <p:ext uri="{BB962C8B-B14F-4D97-AF65-F5344CB8AC3E}">
        <p14:creationId xmlns:p14="http://schemas.microsoft.com/office/powerpoint/2010/main" val="1244325460"/>
      </p:ext>
    </p:extLst>
  </p:cSld>
  <p:clrMapOvr>
    <a:masterClrMapping/>
  </p:clrMapOvr>
</p:sld>
</file>

<file path=ppt/theme/theme1.xml><?xml version="1.0" encoding="utf-8"?>
<a:theme xmlns:a="http://schemas.openxmlformats.org/drawingml/2006/main" name="CML template">
  <a:themeElements>
    <a:clrScheme name="CML">
      <a:dk1>
        <a:srgbClr val="002543"/>
      </a:dk1>
      <a:lt1>
        <a:sysClr val="window" lastClr="FFFFFF"/>
      </a:lt1>
      <a:dk2>
        <a:srgbClr val="4F140F"/>
      </a:dk2>
      <a:lt2>
        <a:srgbClr val="EFEEE5"/>
      </a:lt2>
      <a:accent1>
        <a:srgbClr val="72A392"/>
      </a:accent1>
      <a:accent2>
        <a:srgbClr val="3A6E8F"/>
      </a:accent2>
      <a:accent3>
        <a:srgbClr val="B2AA7E"/>
      </a:accent3>
      <a:accent4>
        <a:srgbClr val="FFD24F"/>
      </a:accent4>
      <a:accent5>
        <a:srgbClr val="002543"/>
      </a:accent5>
      <a:accent6>
        <a:srgbClr val="4F140F"/>
      </a:accent6>
      <a:hlink>
        <a:srgbClr val="3A6E8F"/>
      </a:hlink>
      <a:folHlink>
        <a:srgbClr val="72A392"/>
      </a:folHlink>
    </a:clrScheme>
    <a:fontScheme name="CML">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CML template</Template>
  <TotalTime>550</TotalTime>
  <Words>1943</Words>
  <Application>Microsoft Office PowerPoint</Application>
  <PresentationFormat>On-screen Show (4:3)</PresentationFormat>
  <Paragraphs>187</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CML template</vt:lpstr>
      <vt:lpstr>   CML’s 95th Annual Conference June 20 – 23, 2017 Breckenridge, Colorado</vt:lpstr>
      <vt:lpstr>Healing Divisions  on the Governing Body: Can’t We All Just Get Along?  </vt:lpstr>
      <vt:lpstr>Introduction</vt:lpstr>
      <vt:lpstr>Introduction</vt:lpstr>
      <vt:lpstr>Introduction</vt:lpstr>
      <vt:lpstr>Symptoms </vt:lpstr>
      <vt:lpstr>Impacts of Intractable Discord</vt:lpstr>
      <vt:lpstr>Impacts of Intractable Discord</vt:lpstr>
      <vt:lpstr>What are some of the causes?</vt:lpstr>
      <vt:lpstr>What are some of the causes?</vt:lpstr>
      <vt:lpstr>What are some of the causes?</vt:lpstr>
      <vt:lpstr>What are some of the causes?</vt:lpstr>
      <vt:lpstr>What are some of the causes?</vt:lpstr>
      <vt:lpstr>OK, OK. We’re dysfunctional. What do we do?</vt:lpstr>
      <vt:lpstr>Groundwork: Start by Talking Values for Interactions</vt:lpstr>
      <vt:lpstr>Groundwork: Start by Talking Values</vt:lpstr>
      <vt:lpstr>Rules or Norms of Conduct</vt:lpstr>
      <vt:lpstr>Rules or Norms of Conduct</vt:lpstr>
      <vt:lpstr>If you’re in despair over ever getting to 50 percent….</vt:lpstr>
      <vt:lpstr>If you’re in despair over ever getting to 50 percent….</vt:lpstr>
      <vt:lpstr>If you’re in despair over ever getting to 50 percent….</vt:lpstr>
      <vt:lpstr>What else?</vt:lpstr>
      <vt:lpstr>And, finally….</vt:lpstr>
      <vt:lpstr>Speaker Bio</vt:lpstr>
      <vt:lpstr>About CIRSA</vt:lpstr>
      <vt:lpstr>About CIRSA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Session</dc:title>
  <dc:creator>Lisa White</dc:creator>
  <cp:lastModifiedBy>Kathleen Harrison</cp:lastModifiedBy>
  <cp:revision>155</cp:revision>
  <dcterms:created xsi:type="dcterms:W3CDTF">2012-09-06T21:10:20Z</dcterms:created>
  <dcterms:modified xsi:type="dcterms:W3CDTF">2017-06-14T16:34:40Z</dcterms:modified>
</cp:coreProperties>
</file>