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4" r:id="rId2"/>
    <p:sldId id="256" r:id="rId3"/>
    <p:sldId id="277" r:id="rId4"/>
    <p:sldId id="284" r:id="rId5"/>
    <p:sldId id="265" r:id="rId6"/>
    <p:sldId id="263" r:id="rId7"/>
    <p:sldId id="282" r:id="rId8"/>
    <p:sldId id="269" r:id="rId9"/>
    <p:sldId id="270" r:id="rId10"/>
    <p:sldId id="272" r:id="rId11"/>
    <p:sldId id="275" r:id="rId12"/>
    <p:sldId id="276" r:id="rId13"/>
    <p:sldId id="273" r:id="rId14"/>
    <p:sldId id="271" r:id="rId15"/>
    <p:sldId id="274" r:id="rId16"/>
    <p:sldId id="281" r:id="rId17"/>
    <p:sldId id="279" r:id="rId18"/>
    <p:sldId id="28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es, Mary Beth" initials="MM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C54E5-34E5-4704-A813-2F20A7B3E7DE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DDEA3FC4-7F93-4503-A75F-4FE3D4E66D61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Shared Leadership</a:t>
          </a:r>
          <a:endParaRPr lang="en-US" sz="2000" dirty="0">
            <a:solidFill>
              <a:schemeClr val="tx1"/>
            </a:solidFill>
          </a:endParaRPr>
        </a:p>
      </dgm:t>
    </dgm:pt>
    <dgm:pt modelId="{4348CE4C-6922-4186-9258-A9091459DAE5}" type="parTrans" cxnId="{49B547A7-F556-4546-B343-DBD6AC4092D8}">
      <dgm:prSet/>
      <dgm:spPr/>
      <dgm:t>
        <a:bodyPr/>
        <a:lstStyle/>
        <a:p>
          <a:endParaRPr lang="en-US"/>
        </a:p>
      </dgm:t>
    </dgm:pt>
    <dgm:pt modelId="{086363E1-4D35-4999-AD3C-8540B1374A57}" type="sibTrans" cxnId="{49B547A7-F556-4546-B343-DBD6AC4092D8}">
      <dgm:prSet/>
      <dgm:spPr/>
      <dgm:t>
        <a:bodyPr/>
        <a:lstStyle/>
        <a:p>
          <a:endParaRPr lang="en-US"/>
        </a:p>
      </dgm:t>
    </dgm:pt>
    <dgm:pt modelId="{99EEE287-D2D9-48D6-B4FE-1057F42856DA}">
      <dgm:prSet phldrT="[Text]"/>
      <dgm:spPr/>
      <dgm:t>
        <a:bodyPr/>
        <a:lstStyle/>
        <a:p>
          <a:r>
            <a:rPr lang="en-US" dirty="0" smtClean="0"/>
            <a:t>Influence</a:t>
          </a:r>
          <a:endParaRPr lang="en-US" dirty="0"/>
        </a:p>
      </dgm:t>
    </dgm:pt>
    <dgm:pt modelId="{CCBCF490-1F23-45EB-B564-4619BD32DB27}" type="parTrans" cxnId="{110BEE59-803D-48C4-A3F0-F23C7AFE74C5}">
      <dgm:prSet/>
      <dgm:spPr/>
      <dgm:t>
        <a:bodyPr/>
        <a:lstStyle/>
        <a:p>
          <a:endParaRPr lang="en-US"/>
        </a:p>
      </dgm:t>
    </dgm:pt>
    <dgm:pt modelId="{1F923167-B3B2-425F-A4CB-29AE489844BF}" type="sibTrans" cxnId="{110BEE59-803D-48C4-A3F0-F23C7AFE74C5}">
      <dgm:prSet/>
      <dgm:spPr/>
      <dgm:t>
        <a:bodyPr/>
        <a:lstStyle/>
        <a:p>
          <a:endParaRPr lang="en-US"/>
        </a:p>
      </dgm:t>
    </dgm:pt>
    <dgm:pt modelId="{7A7905AF-E905-42FB-B465-DC07CF0B6F04}">
      <dgm:prSet phldrT="[Text]"/>
      <dgm:spPr/>
      <dgm:t>
        <a:bodyPr/>
        <a:lstStyle/>
        <a:p>
          <a:r>
            <a:rPr lang="en-US" dirty="0" smtClean="0"/>
            <a:t>Service</a:t>
          </a:r>
          <a:endParaRPr lang="en-US" dirty="0"/>
        </a:p>
      </dgm:t>
    </dgm:pt>
    <dgm:pt modelId="{0CF1C15B-11E4-4DB6-B500-4D90A95C8D79}" type="parTrans" cxnId="{03BA3B0B-7467-4213-9B5C-F361345310F8}">
      <dgm:prSet/>
      <dgm:spPr/>
      <dgm:t>
        <a:bodyPr/>
        <a:lstStyle/>
        <a:p>
          <a:endParaRPr lang="en-US"/>
        </a:p>
      </dgm:t>
    </dgm:pt>
    <dgm:pt modelId="{FA2B0200-21DC-4E2E-8DB4-BD8FCBC8BB1C}" type="sibTrans" cxnId="{03BA3B0B-7467-4213-9B5C-F361345310F8}">
      <dgm:prSet/>
      <dgm:spPr/>
      <dgm:t>
        <a:bodyPr/>
        <a:lstStyle/>
        <a:p>
          <a:endParaRPr lang="en-US"/>
        </a:p>
      </dgm:t>
    </dgm:pt>
    <dgm:pt modelId="{0E05E9A4-8B4B-424A-8CE3-3A42155B347B}" type="pres">
      <dgm:prSet presAssocID="{415C54E5-34E5-4704-A813-2F20A7B3E7DE}" presName="Name0" presStyleCnt="0">
        <dgm:presLayoutVars>
          <dgm:dir/>
          <dgm:animLvl val="lvl"/>
          <dgm:resizeHandles val="exact"/>
        </dgm:presLayoutVars>
      </dgm:prSet>
      <dgm:spPr/>
    </dgm:pt>
    <dgm:pt modelId="{CB74A9AE-6A54-4D24-9957-3DE62B819F23}" type="pres">
      <dgm:prSet presAssocID="{DDEA3FC4-7F93-4503-A75F-4FE3D4E66D61}" presName="Name8" presStyleCnt="0"/>
      <dgm:spPr/>
    </dgm:pt>
    <dgm:pt modelId="{2077FE7B-C5B1-41A7-A7BC-EB02696F3A0A}" type="pres">
      <dgm:prSet presAssocID="{DDEA3FC4-7F93-4503-A75F-4FE3D4E66D61}" presName="level" presStyleLbl="node1" presStyleIdx="0" presStyleCnt="3" custLinFactNeighborX="18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E60A2-E39E-453F-AD66-F8236AA73BE0}" type="pres">
      <dgm:prSet presAssocID="{DDEA3FC4-7F93-4503-A75F-4FE3D4E66D6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A7C37-85CE-4B73-96D1-97B59C63ADA5}" type="pres">
      <dgm:prSet presAssocID="{99EEE287-D2D9-48D6-B4FE-1057F42856DA}" presName="Name8" presStyleCnt="0"/>
      <dgm:spPr/>
    </dgm:pt>
    <dgm:pt modelId="{CAA59196-82B5-42AD-984E-2271DC0DEC51}" type="pres">
      <dgm:prSet presAssocID="{99EEE287-D2D9-48D6-B4FE-1057F42856D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CB515-4515-4C6B-B6A6-3039A11E2CF1}" type="pres">
      <dgm:prSet presAssocID="{99EEE287-D2D9-48D6-B4FE-1057F42856D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F0304-C895-48BB-9293-A493EB099C2F}" type="pres">
      <dgm:prSet presAssocID="{7A7905AF-E905-42FB-B465-DC07CF0B6F04}" presName="Name8" presStyleCnt="0"/>
      <dgm:spPr/>
    </dgm:pt>
    <dgm:pt modelId="{801D58C6-2822-4D6C-9B84-7DEF09A4CDF1}" type="pres">
      <dgm:prSet presAssocID="{7A7905AF-E905-42FB-B465-DC07CF0B6F0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2422E-1D7B-45A0-9859-5BE8EDB73ECC}" type="pres">
      <dgm:prSet presAssocID="{7A7905AF-E905-42FB-B465-DC07CF0B6F0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0BEE59-803D-48C4-A3F0-F23C7AFE74C5}" srcId="{415C54E5-34E5-4704-A813-2F20A7B3E7DE}" destId="{99EEE287-D2D9-48D6-B4FE-1057F42856DA}" srcOrd="1" destOrd="0" parTransId="{CCBCF490-1F23-45EB-B564-4619BD32DB27}" sibTransId="{1F923167-B3B2-425F-A4CB-29AE489844BF}"/>
    <dgm:cxn modelId="{F9B065B9-94B1-435E-BEE3-39D710DFFE57}" type="presOf" srcId="{99EEE287-D2D9-48D6-B4FE-1057F42856DA}" destId="{CAA59196-82B5-42AD-984E-2271DC0DEC51}" srcOrd="0" destOrd="0" presId="urn:microsoft.com/office/officeart/2005/8/layout/pyramid1"/>
    <dgm:cxn modelId="{5CA08EA0-1B42-453C-BE4A-BA29D07F4A16}" type="presOf" srcId="{DDEA3FC4-7F93-4503-A75F-4FE3D4E66D61}" destId="{2077FE7B-C5B1-41A7-A7BC-EB02696F3A0A}" srcOrd="0" destOrd="0" presId="urn:microsoft.com/office/officeart/2005/8/layout/pyramid1"/>
    <dgm:cxn modelId="{B82987C0-D786-4875-AFEE-3E63205E2A71}" type="presOf" srcId="{7A7905AF-E905-42FB-B465-DC07CF0B6F04}" destId="{0B82422E-1D7B-45A0-9859-5BE8EDB73ECC}" srcOrd="1" destOrd="0" presId="urn:microsoft.com/office/officeart/2005/8/layout/pyramid1"/>
    <dgm:cxn modelId="{03BA3B0B-7467-4213-9B5C-F361345310F8}" srcId="{415C54E5-34E5-4704-A813-2F20A7B3E7DE}" destId="{7A7905AF-E905-42FB-B465-DC07CF0B6F04}" srcOrd="2" destOrd="0" parTransId="{0CF1C15B-11E4-4DB6-B500-4D90A95C8D79}" sibTransId="{FA2B0200-21DC-4E2E-8DB4-BD8FCBC8BB1C}"/>
    <dgm:cxn modelId="{228594D0-18D0-42EA-B955-4D1E7B21C712}" type="presOf" srcId="{415C54E5-34E5-4704-A813-2F20A7B3E7DE}" destId="{0E05E9A4-8B4B-424A-8CE3-3A42155B347B}" srcOrd="0" destOrd="0" presId="urn:microsoft.com/office/officeart/2005/8/layout/pyramid1"/>
    <dgm:cxn modelId="{19BE17FD-BAB8-4D37-82FD-04B0541F6344}" type="presOf" srcId="{99EEE287-D2D9-48D6-B4FE-1057F42856DA}" destId="{111CB515-4515-4C6B-B6A6-3039A11E2CF1}" srcOrd="1" destOrd="0" presId="urn:microsoft.com/office/officeart/2005/8/layout/pyramid1"/>
    <dgm:cxn modelId="{A1A80073-5CBC-420D-94A1-A53862D96868}" type="presOf" srcId="{DDEA3FC4-7F93-4503-A75F-4FE3D4E66D61}" destId="{0DFE60A2-E39E-453F-AD66-F8236AA73BE0}" srcOrd="1" destOrd="0" presId="urn:microsoft.com/office/officeart/2005/8/layout/pyramid1"/>
    <dgm:cxn modelId="{49B547A7-F556-4546-B343-DBD6AC4092D8}" srcId="{415C54E5-34E5-4704-A813-2F20A7B3E7DE}" destId="{DDEA3FC4-7F93-4503-A75F-4FE3D4E66D61}" srcOrd="0" destOrd="0" parTransId="{4348CE4C-6922-4186-9258-A9091459DAE5}" sibTransId="{086363E1-4D35-4999-AD3C-8540B1374A57}"/>
    <dgm:cxn modelId="{102DBEA9-E2C5-4643-A409-330D5A9F3198}" type="presOf" srcId="{7A7905AF-E905-42FB-B465-DC07CF0B6F04}" destId="{801D58C6-2822-4D6C-9B84-7DEF09A4CDF1}" srcOrd="0" destOrd="0" presId="urn:microsoft.com/office/officeart/2005/8/layout/pyramid1"/>
    <dgm:cxn modelId="{83FE8A15-EB73-4187-B0CB-BFC5A2C56BFC}" type="presParOf" srcId="{0E05E9A4-8B4B-424A-8CE3-3A42155B347B}" destId="{CB74A9AE-6A54-4D24-9957-3DE62B819F23}" srcOrd="0" destOrd="0" presId="urn:microsoft.com/office/officeart/2005/8/layout/pyramid1"/>
    <dgm:cxn modelId="{AB0739CA-08F6-45F4-885D-89BE1A6C7F6C}" type="presParOf" srcId="{CB74A9AE-6A54-4D24-9957-3DE62B819F23}" destId="{2077FE7B-C5B1-41A7-A7BC-EB02696F3A0A}" srcOrd="0" destOrd="0" presId="urn:microsoft.com/office/officeart/2005/8/layout/pyramid1"/>
    <dgm:cxn modelId="{7D8F180B-2A60-4D6C-AD0F-DA1227A7D974}" type="presParOf" srcId="{CB74A9AE-6A54-4D24-9957-3DE62B819F23}" destId="{0DFE60A2-E39E-453F-AD66-F8236AA73BE0}" srcOrd="1" destOrd="0" presId="urn:microsoft.com/office/officeart/2005/8/layout/pyramid1"/>
    <dgm:cxn modelId="{143A1433-B3DF-426D-8F9C-68F3130E4A52}" type="presParOf" srcId="{0E05E9A4-8B4B-424A-8CE3-3A42155B347B}" destId="{FB9A7C37-85CE-4B73-96D1-97B59C63ADA5}" srcOrd="1" destOrd="0" presId="urn:microsoft.com/office/officeart/2005/8/layout/pyramid1"/>
    <dgm:cxn modelId="{E58680AE-BADE-4179-B33D-6DAB72B8CD08}" type="presParOf" srcId="{FB9A7C37-85CE-4B73-96D1-97B59C63ADA5}" destId="{CAA59196-82B5-42AD-984E-2271DC0DEC51}" srcOrd="0" destOrd="0" presId="urn:microsoft.com/office/officeart/2005/8/layout/pyramid1"/>
    <dgm:cxn modelId="{61D647F6-BA52-482D-81A3-E6C24C543F84}" type="presParOf" srcId="{FB9A7C37-85CE-4B73-96D1-97B59C63ADA5}" destId="{111CB515-4515-4C6B-B6A6-3039A11E2CF1}" srcOrd="1" destOrd="0" presId="urn:microsoft.com/office/officeart/2005/8/layout/pyramid1"/>
    <dgm:cxn modelId="{EA24D349-C4CE-46EE-B377-88331CB05B23}" type="presParOf" srcId="{0E05E9A4-8B4B-424A-8CE3-3A42155B347B}" destId="{4B6F0304-C895-48BB-9293-A493EB099C2F}" srcOrd="2" destOrd="0" presId="urn:microsoft.com/office/officeart/2005/8/layout/pyramid1"/>
    <dgm:cxn modelId="{6632810C-9F9C-42DA-AA56-013F79560E60}" type="presParOf" srcId="{4B6F0304-C895-48BB-9293-A493EB099C2F}" destId="{801D58C6-2822-4D6C-9B84-7DEF09A4CDF1}" srcOrd="0" destOrd="0" presId="urn:microsoft.com/office/officeart/2005/8/layout/pyramid1"/>
    <dgm:cxn modelId="{5C853756-676D-4B4A-9BE8-08A5514595B4}" type="presParOf" srcId="{4B6F0304-C895-48BB-9293-A493EB099C2F}" destId="{0B82422E-1D7B-45A0-9859-5BE8EDB73EC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7FE7B-C5B1-41A7-A7BC-EB02696F3A0A}">
      <dsp:nvSpPr>
        <dsp:cNvPr id="0" name=""/>
        <dsp:cNvSpPr/>
      </dsp:nvSpPr>
      <dsp:spPr>
        <a:xfrm>
          <a:off x="1371603" y="0"/>
          <a:ext cx="1346200" cy="1473200"/>
        </a:xfrm>
        <a:prstGeom prst="trapezoid">
          <a:avLst>
            <a:gd name="adj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Shared Leadership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371603" y="0"/>
        <a:ext cx="1346200" cy="1473200"/>
      </dsp:txXfrm>
    </dsp:sp>
    <dsp:sp modelId="{CAA59196-82B5-42AD-984E-2271DC0DEC51}">
      <dsp:nvSpPr>
        <dsp:cNvPr id="0" name=""/>
        <dsp:cNvSpPr/>
      </dsp:nvSpPr>
      <dsp:spPr>
        <a:xfrm>
          <a:off x="673100" y="1473200"/>
          <a:ext cx="2692400" cy="1473200"/>
        </a:xfrm>
        <a:prstGeom prst="trapezoid">
          <a:avLst>
            <a:gd name="adj" fmla="val 4569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Influence</a:t>
          </a:r>
          <a:endParaRPr lang="en-US" sz="3200" kern="1200" dirty="0"/>
        </a:p>
      </dsp:txBody>
      <dsp:txXfrm>
        <a:off x="1144270" y="1473200"/>
        <a:ext cx="1750060" cy="1473200"/>
      </dsp:txXfrm>
    </dsp:sp>
    <dsp:sp modelId="{801D58C6-2822-4D6C-9B84-7DEF09A4CDF1}">
      <dsp:nvSpPr>
        <dsp:cNvPr id="0" name=""/>
        <dsp:cNvSpPr/>
      </dsp:nvSpPr>
      <dsp:spPr>
        <a:xfrm>
          <a:off x="0" y="2946400"/>
          <a:ext cx="4038601" cy="1473200"/>
        </a:xfrm>
        <a:prstGeom prst="trapezoid">
          <a:avLst>
            <a:gd name="adj" fmla="val 4569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Service</a:t>
          </a:r>
          <a:endParaRPr lang="en-US" sz="3200" kern="1200" dirty="0"/>
        </a:p>
      </dsp:txBody>
      <dsp:txXfrm>
        <a:off x="706755" y="2946400"/>
        <a:ext cx="2625090" cy="1473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2DB8BC0-8305-4133-BF7B-9F1FA6AF8FD9}" type="datetimeFigureOut">
              <a:rPr lang="en-US"/>
              <a:pPr>
                <a:defRPr/>
              </a:pPr>
              <a:t>6/13/2017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BD7B102-813F-41DB-A3EB-4E2CEB9F6A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1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7B102-813F-41DB-A3EB-4E2CEB9F6A0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72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Population: 17,818</a:t>
            </a:r>
            <a:r>
              <a:rPr lang="en-US" baseline="0" dirty="0" smtClean="0"/>
              <a:t> SDO 2014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Home to FLC &amp; DNGRR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7B102-813F-41DB-A3EB-4E2CEB9F6A0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3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9F40-F307-474B-A432-38C732E8B8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6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Youth Survey</a:t>
            </a:r>
          </a:p>
          <a:p>
            <a:r>
              <a:rPr lang="en-US" dirty="0" smtClean="0"/>
              <a:t>National League of Cities Conference</a:t>
            </a:r>
          </a:p>
          <a:p>
            <a:r>
              <a:rPr lang="en-US" dirty="0" smtClean="0"/>
              <a:t>Annual Youth Expo (5 years)</a:t>
            </a:r>
          </a:p>
          <a:p>
            <a:r>
              <a:rPr lang="en-US" dirty="0" smtClean="0"/>
              <a:t>Middle School Outreach</a:t>
            </a:r>
          </a:p>
          <a:p>
            <a:r>
              <a:rPr lang="en-US" dirty="0" smtClean="0"/>
              <a:t>Code of Conduct</a:t>
            </a:r>
          </a:p>
          <a:p>
            <a:r>
              <a:rPr lang="en-US" dirty="0" smtClean="0"/>
              <a:t>Snowdown Events</a:t>
            </a:r>
          </a:p>
          <a:p>
            <a:r>
              <a:rPr lang="en-US" dirty="0" smtClean="0"/>
              <a:t>What I’m Thankful for in </a:t>
            </a:r>
          </a:p>
          <a:p>
            <a:r>
              <a:rPr lang="en-US" dirty="0" smtClean="0"/>
              <a:t>    my Community Wall</a:t>
            </a:r>
          </a:p>
          <a:p>
            <a:r>
              <a:rPr lang="en-US" dirty="0" smtClean="0"/>
              <a:t>2015 Youth Survey</a:t>
            </a:r>
          </a:p>
          <a:p>
            <a:r>
              <a:rPr lang="en-US" dirty="0" smtClean="0"/>
              <a:t>Movie with the Mayor </a:t>
            </a:r>
          </a:p>
          <a:p>
            <a:r>
              <a:rPr lang="en-US" dirty="0" smtClean="0"/>
              <a:t>Youth Art Expo (DPL)</a:t>
            </a:r>
          </a:p>
          <a:p>
            <a:r>
              <a:rPr lang="en-US" dirty="0" smtClean="0"/>
              <a:t>Address Issues that are important to youth &amp; the Community (i.e. suicide awareness)</a:t>
            </a:r>
          </a:p>
          <a:p>
            <a:r>
              <a:rPr lang="en-US" dirty="0" smtClean="0"/>
              <a:t>Community Service</a:t>
            </a:r>
          </a:p>
          <a:p>
            <a:r>
              <a:rPr lang="en-US" dirty="0" smtClean="0"/>
              <a:t>Social Media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7B102-813F-41DB-A3EB-4E2CEB9F6A0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414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9F40-F307-474B-A432-38C732E8B8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86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9F40-F307-474B-A432-38C732E8B8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2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80C5D-38E4-4697-9246-B9EE6705FDC3}" type="datetimeFigureOut">
              <a:rPr lang="en-US"/>
              <a:pPr>
                <a:defRPr/>
              </a:pPr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41634-0FD2-4651-B4DB-5492682A0E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07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8BD1B-AAB0-4AB4-A202-2270690D9301}" type="datetimeFigureOut">
              <a:rPr lang="en-US"/>
              <a:pPr>
                <a:defRPr/>
              </a:pPr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E7098-7741-49E6-B46A-8234E3BFB9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5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5A906-8DFB-45AB-9A25-D4ED3F2168B4}" type="datetimeFigureOut">
              <a:rPr lang="en-US"/>
              <a:pPr>
                <a:defRPr/>
              </a:pPr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36A77-F811-44F5-8D59-00ED245E4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20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0A332-731C-4ED0-B933-18914163AB91}" type="datetimeFigureOut">
              <a:rPr lang="en-US"/>
              <a:pPr>
                <a:defRPr/>
              </a:pPr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DC60A-6D21-4247-8505-EEF21A5643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9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FD535-4F46-45C2-8868-ECDFA4A9F2A8}" type="datetimeFigureOut">
              <a:rPr lang="en-US"/>
              <a:pPr>
                <a:defRPr/>
              </a:pPr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6684E-8445-4CC6-B4E6-F10192168B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8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66218-76F8-4FFD-A088-7728023090EA}" type="datetimeFigureOut">
              <a:rPr lang="en-US"/>
              <a:pPr>
                <a:defRPr/>
              </a:pPr>
              <a:t>6/13/2017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F6276-2443-443A-91BB-86449E4860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9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66DA-5D5E-4126-8EBB-0E46BC0765C8}" type="datetimeFigureOut">
              <a:rPr lang="en-US"/>
              <a:pPr>
                <a:defRPr/>
              </a:pPr>
              <a:t>6/13/2017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79080-60EB-406D-AD0F-6C035756AF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09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4E424-E187-4B27-A043-4E30DCDE5C35}" type="datetimeFigureOut">
              <a:rPr lang="en-US"/>
              <a:pPr>
                <a:defRPr/>
              </a:pPr>
              <a:t>6/13/2017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D32ED-109B-494E-9E75-CA080D1901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5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DBB61-BE28-4F86-9E4A-AE6B9FD5FF86}" type="datetimeFigureOut">
              <a:rPr lang="en-US"/>
              <a:pPr>
                <a:defRPr/>
              </a:pPr>
              <a:t>6/13/2017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DB5D5-86F2-422E-A014-51E455ECAA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6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705F-9A3D-4E32-AD99-F380F68D3A14}" type="datetimeFigureOut">
              <a:rPr lang="en-US"/>
              <a:pPr>
                <a:defRPr/>
              </a:pPr>
              <a:t>6/13/2017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B9ABB-021D-4815-80CD-27F3CA0100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1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10D9C-79AD-4B25-A423-23E162A76E27}" type="datetimeFigureOut">
              <a:rPr lang="en-US"/>
              <a:pPr>
                <a:defRPr/>
              </a:pPr>
              <a:t>6/13/2017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F2E04-89C0-47B6-B96D-9514820A44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1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03D15F-3E23-4A6A-ACBA-494E08AAE60E}" type="datetimeFigureOut">
              <a:rPr lang="en-US"/>
              <a:pPr>
                <a:defRPr/>
              </a:pPr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379950-3E6F-49BF-BACB-0C35A0D3D4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durangogov.org/" TargetMode="Externa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467836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CML’s 95</a:t>
            </a:r>
            <a:r>
              <a:rPr lang="en-US" baseline="30000" dirty="0" smtClean="0"/>
              <a:t>th</a:t>
            </a:r>
            <a:r>
              <a:rPr lang="en-US" dirty="0" smtClean="0"/>
              <a:t> Annual Conference</a:t>
            </a:r>
            <a:br>
              <a:rPr lang="en-US" dirty="0" smtClean="0"/>
            </a:br>
            <a:r>
              <a:rPr lang="en-US" dirty="0" smtClean="0"/>
              <a:t>June 20 – 23, 2017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Breckenridge</a:t>
            </a:r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860425"/>
            <a:ext cx="26098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23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95" y="152400"/>
            <a:ext cx="7952010" cy="585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35" y="0"/>
            <a:ext cx="8229600" cy="1143000"/>
          </a:xfrm>
        </p:spPr>
        <p:txBody>
          <a:bodyPr/>
          <a:lstStyle/>
          <a:p>
            <a:r>
              <a:rPr lang="en-US" dirty="0" smtClean="0"/>
              <a:t>25+ Vendors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5" y="3429000"/>
            <a:ext cx="4419600" cy="248655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36" y="838200"/>
            <a:ext cx="4274621" cy="2404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378" y="3488918"/>
            <a:ext cx="4206600" cy="23667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378" y="857334"/>
            <a:ext cx="4206600" cy="236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9"/>
          <a:stretch/>
        </p:blipFill>
        <p:spPr>
          <a:xfrm>
            <a:off x="4788225" y="1179271"/>
            <a:ext cx="4193058" cy="21229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40+ Students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15586" r="9615" b="14273"/>
          <a:stretch/>
        </p:blipFill>
        <p:spPr>
          <a:xfrm rot="21017008">
            <a:off x="497124" y="3730740"/>
            <a:ext cx="3645881" cy="234378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25" y="3439886"/>
            <a:ext cx="4170486" cy="234639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8" y="1179271"/>
            <a:ext cx="4347354" cy="24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0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Snowdown Events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" y="1763280"/>
            <a:ext cx="3948545" cy="3948545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19982" b="16077"/>
          <a:stretch/>
        </p:blipFill>
        <p:spPr>
          <a:xfrm rot="5400000">
            <a:off x="5905761" y="2555649"/>
            <a:ext cx="3687762" cy="2493962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1259511"/>
            <a:ext cx="3209311" cy="508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325562"/>
          </a:xfrm>
        </p:spPr>
        <p:txBody>
          <a:bodyPr/>
          <a:lstStyle/>
          <a:p>
            <a:r>
              <a:rPr lang="en-US" dirty="0" smtClean="0"/>
              <a:t>Advise City Council on Policies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Transportation Funding</a:t>
            </a:r>
          </a:p>
          <a:p>
            <a:r>
              <a:rPr lang="en-US" dirty="0" smtClean="0"/>
              <a:t>E-bikes </a:t>
            </a:r>
          </a:p>
          <a:p>
            <a:r>
              <a:rPr lang="en-US" dirty="0" smtClean="0"/>
              <a:t>Participate in Wastewater Treatment Plant Design Process</a:t>
            </a:r>
          </a:p>
          <a:p>
            <a:r>
              <a:rPr lang="en-US" dirty="0" smtClean="0"/>
              <a:t>Provide Feedback to Other Boards (e.g. Business Improvement District and Library Advisory Board)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93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90" y="1295400"/>
            <a:ext cx="761001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599" y="543639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Opportunities for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85648" y="1952787"/>
            <a:ext cx="3686352" cy="37652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Suicide Awareness</a:t>
            </a:r>
          </a:p>
          <a:p>
            <a:r>
              <a:rPr lang="en-US" dirty="0" smtClean="0"/>
              <a:t>Community Service</a:t>
            </a:r>
          </a:p>
          <a:p>
            <a:r>
              <a:rPr lang="en-US" dirty="0" smtClean="0"/>
              <a:t>Engage More Youth </a:t>
            </a:r>
          </a:p>
          <a:p>
            <a:endParaRPr lang="en-US" dirty="0"/>
          </a:p>
        </p:txBody>
      </p:sp>
      <p:pic>
        <p:nvPicPr>
          <p:cNvPr id="7" name="Content Placeholder 6" descr="future_lightbox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r="10938"/>
          <a:stretch>
            <a:fillRect/>
          </a:stretch>
        </p:blipFill>
        <p:spPr>
          <a:xfrm>
            <a:off x="5105400" y="1947344"/>
            <a:ext cx="3353164" cy="342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Structure &amp;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sz="2600" dirty="0" smtClean="0"/>
              <a:t>Youth Engagement Program</a:t>
            </a:r>
          </a:p>
          <a:p>
            <a:pPr lvl="1"/>
            <a:r>
              <a:rPr lang="en-US" sz="2600" dirty="0" smtClean="0"/>
              <a:t>Mayor’s Youth Advisory Commission</a:t>
            </a:r>
          </a:p>
          <a:p>
            <a:pPr lvl="1"/>
            <a:r>
              <a:rPr lang="en-US" sz="2600" dirty="0" smtClean="0"/>
              <a:t>Youth Liaisons for Boards and Commissions</a:t>
            </a:r>
          </a:p>
          <a:p>
            <a:r>
              <a:rPr lang="en-US" sz="2600" dirty="0"/>
              <a:t>Meeting Frequency &amp; Types</a:t>
            </a:r>
          </a:p>
          <a:p>
            <a:r>
              <a:rPr lang="en-US" sz="2600" dirty="0" smtClean="0"/>
              <a:t>Roberts Rules of Order</a:t>
            </a:r>
          </a:p>
          <a:p>
            <a:r>
              <a:rPr lang="en-US" sz="2600" dirty="0" smtClean="0"/>
              <a:t>Program Support </a:t>
            </a:r>
          </a:p>
          <a:p>
            <a:pPr lvl="1"/>
            <a:r>
              <a:rPr lang="en-US" sz="2600" dirty="0" smtClean="0"/>
              <a:t>Mayor</a:t>
            </a:r>
          </a:p>
          <a:p>
            <a:pPr lvl="1"/>
            <a:r>
              <a:rPr lang="en-US" sz="2600" dirty="0" smtClean="0"/>
              <a:t>Staff</a:t>
            </a:r>
          </a:p>
          <a:p>
            <a:r>
              <a:rPr lang="en-US" sz="2600" dirty="0" smtClean="0"/>
              <a:t>FY 2017 Program Budget: $2,250</a:t>
            </a:r>
          </a:p>
          <a:p>
            <a:r>
              <a:rPr lang="en-US" sz="2600" dirty="0" smtClean="0"/>
              <a:t>Recruiting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7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86000"/>
            <a:ext cx="4324350" cy="25336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90327"/>
            <a:ext cx="2440491" cy="12811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248275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www.durangogov.org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3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The Value of Youth-Adult Partnerships Through Youth Commissions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i="1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91150" y="2857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endParaRPr lang="en-US" sz="2400" i="1" dirty="0" smtClean="0"/>
          </a:p>
          <a:p>
            <a:pPr eaLnBrk="1" hangingPunct="1"/>
            <a:endParaRPr lang="en-US" sz="2400" i="1" dirty="0"/>
          </a:p>
          <a:p>
            <a:pPr eaLnBrk="1" hangingPunct="1"/>
            <a:endParaRPr lang="en-US" sz="2400" i="1" dirty="0" smtClean="0"/>
          </a:p>
          <a:p>
            <a:pPr eaLnBrk="1" hangingPunct="1">
              <a:tabLst>
                <a:tab pos="2225675" algn="l"/>
              </a:tabLst>
            </a:pPr>
            <a:r>
              <a:rPr lang="en-US" sz="2400" i="1" dirty="0" smtClean="0"/>
              <a:t>Amina Youssef, Durango’s Mayor’s Youth Advisory Commission Co-Chair; </a:t>
            </a:r>
          </a:p>
          <a:p>
            <a:pPr eaLnBrk="1" hangingPunct="1"/>
            <a:r>
              <a:rPr lang="en-US" sz="2400" i="1" dirty="0" smtClean="0"/>
              <a:t>Brianna Brown, Durango Mayor’s Youth Advisory Commission Member; </a:t>
            </a:r>
          </a:p>
          <a:p>
            <a:pPr eaLnBrk="1" hangingPunct="1"/>
            <a:r>
              <a:rPr lang="en-US" sz="2400" i="1" dirty="0" smtClean="0"/>
              <a:t>Mary Beth Miles, Staff Liaison for the Mayor’s Youth Advisory Commission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/>
              <a:t>How </a:t>
            </a:r>
            <a:r>
              <a:rPr lang="en-US" sz="6000" dirty="0" smtClean="0"/>
              <a:t>many </a:t>
            </a:r>
            <a:r>
              <a:rPr lang="en-US" sz="6000" dirty="0"/>
              <a:t>of </a:t>
            </a:r>
            <a:r>
              <a:rPr lang="en-US" sz="6000" dirty="0" smtClean="0"/>
              <a:t>you have </a:t>
            </a:r>
            <a:r>
              <a:rPr lang="en-US" sz="6000" dirty="0"/>
              <a:t>a Youth Commission in </a:t>
            </a:r>
            <a:r>
              <a:rPr lang="en-US" sz="6000" dirty="0" smtClean="0"/>
              <a:t>your </a:t>
            </a:r>
            <a:r>
              <a:rPr lang="en-US" sz="6000" dirty="0"/>
              <a:t>c</a:t>
            </a:r>
            <a:r>
              <a:rPr lang="en-US" sz="6000" dirty="0" smtClean="0"/>
              <a:t>ommunity?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258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412"/>
            <a:ext cx="8229600" cy="5442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FFFF"/>
                </a:solidFill>
                <a:latin typeface="Adobe Hebrew"/>
                <a:cs typeface="Adobe Hebrew"/>
              </a:rPr>
              <a:t>DEMOGRAPHICS</a:t>
            </a:r>
          </a:p>
          <a:p>
            <a:pPr>
              <a:buNone/>
            </a:pPr>
            <a:endParaRPr lang="en-US" sz="1600" b="1" dirty="0" smtClean="0">
              <a:solidFill>
                <a:srgbClr val="FFFFFF"/>
              </a:solidFill>
              <a:latin typeface="Adobe Hebrew"/>
              <a:cs typeface="Adobe Hebrew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dobe Hebrew"/>
                <a:cs typeface="Adobe Hebrew"/>
              </a:rPr>
              <a:t>	</a:t>
            </a:r>
            <a:endParaRPr lang="en-US" sz="1600" b="1" dirty="0">
              <a:solidFill>
                <a:srgbClr val="FFFFFF"/>
              </a:solidFill>
              <a:latin typeface="Adobe Hebrew"/>
              <a:cs typeface="Adobe Hebrew"/>
            </a:endParaRPr>
          </a:p>
        </p:txBody>
      </p:sp>
      <p:pic>
        <p:nvPicPr>
          <p:cNvPr id="8" name="Picture 7" descr="campu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245" y="2658231"/>
            <a:ext cx="7444093" cy="3286036"/>
          </a:xfrm>
          <a:prstGeom prst="rect">
            <a:avLst/>
          </a:prstGeom>
          <a:ln w="9525" cmpd="sng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876800" y="1627087"/>
            <a:ext cx="3597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Annual Operating Budget: $81 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89" y="319891"/>
            <a:ext cx="3912621" cy="28195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8399" y="319891"/>
            <a:ext cx="1981200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Helvetica"/>
                <a:cs typeface="Helvetica"/>
              </a:rPr>
              <a:t>Population: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Helvetica"/>
                <a:cs typeface="Helvetica"/>
              </a:rPr>
              <a:t>17,818</a:t>
            </a:r>
            <a:r>
              <a:rPr lang="en-US" sz="2500" dirty="0">
                <a:solidFill>
                  <a:schemeClr val="bg1"/>
                </a:solidFill>
                <a:latin typeface="Helvetica"/>
                <a:cs typeface="Helvetica"/>
              </a:rPr>
              <a:t>	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12" name="Heart 11"/>
          <p:cNvSpPr/>
          <p:nvPr/>
        </p:nvSpPr>
        <p:spPr>
          <a:xfrm>
            <a:off x="1045118" y="2819400"/>
            <a:ext cx="250282" cy="232555"/>
          </a:xfrm>
          <a:prstGeom prst="heart">
            <a:avLst/>
          </a:prstGeom>
          <a:solidFill>
            <a:schemeClr val="accent6">
              <a:lumMod val="90000"/>
              <a:lumOff val="10000"/>
            </a:schemeClr>
          </a:solidFill>
          <a:ln>
            <a:solidFill>
              <a:schemeClr val="accent6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876800" y="810753"/>
            <a:ext cx="38446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Durango, CO</a:t>
            </a:r>
            <a:endParaRPr lang="en-US" sz="45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3030"/>
            <a:ext cx="7024744" cy="914400"/>
          </a:xfrm>
        </p:spPr>
        <p:txBody>
          <a:bodyPr/>
          <a:lstStyle/>
          <a:p>
            <a:r>
              <a:rPr lang="en-US" dirty="0" smtClean="0"/>
              <a:t>Mission Statement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848600" cy="3886200"/>
          </a:xfrm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City of Durango’s Youth Engagement Program aims to promote youth and community partnerships, encourage teen engagement and cultivate meaningful opportunities for Durango’s young adults.”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515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428870"/>
              </p:ext>
            </p:extLst>
          </p:nvPr>
        </p:nvGraphicFramePr>
        <p:xfrm>
          <a:off x="457200" y="838200"/>
          <a:ext cx="4038601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572000" y="838200"/>
            <a:ext cx="4314857" cy="3011589"/>
            <a:chOff x="1583224" y="1543993"/>
            <a:chExt cx="4986953" cy="2963197"/>
          </a:xfrm>
        </p:grpSpPr>
        <p:sp>
          <p:nvSpPr>
            <p:cNvPr id="6" name="Curved Left Arrow 5"/>
            <p:cNvSpPr/>
            <p:nvPr/>
          </p:nvSpPr>
          <p:spPr>
            <a:xfrm>
              <a:off x="5382727" y="1801263"/>
              <a:ext cx="1187450" cy="2590800"/>
            </a:xfrm>
            <a:prstGeom prst="curved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Curved Left Arrow 6"/>
            <p:cNvSpPr/>
            <p:nvPr/>
          </p:nvSpPr>
          <p:spPr>
            <a:xfrm rot="10800000">
              <a:off x="1583224" y="1543993"/>
              <a:ext cx="1219200" cy="2660072"/>
            </a:xfrm>
            <a:prstGeom prst="curved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28121" y="1543993"/>
              <a:ext cx="2654607" cy="635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Youth Contribute to the Community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7953" y="3871245"/>
              <a:ext cx="2675013" cy="635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Community Contributes to Youth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724400" y="4348932"/>
            <a:ext cx="439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“There must be an unwavering belief that youth engagement in government is good for government.”</a:t>
            </a:r>
          </a:p>
          <a:p>
            <a:endParaRPr lang="en-US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 algn="r"/>
            <a:r>
              <a:rPr lang="en-US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-Building Effective Youth Councils</a:t>
            </a:r>
            <a:endParaRPr lang="en-US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 Involved?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463" y="1166018"/>
            <a:ext cx="8229600" cy="4525963"/>
          </a:xfrm>
        </p:spPr>
        <p:txBody>
          <a:bodyPr/>
          <a:lstStyle/>
          <a:p>
            <a:r>
              <a:rPr lang="en-US" sz="3000" dirty="0" smtClean="0"/>
              <a:t>Participate in planning and decision-making processes</a:t>
            </a:r>
          </a:p>
          <a:p>
            <a:r>
              <a:rPr lang="en-US" sz="3000" dirty="0" smtClean="0"/>
              <a:t>Learn how municipal government works</a:t>
            </a:r>
          </a:p>
          <a:p>
            <a:r>
              <a:rPr lang="en-US" sz="3000" dirty="0" smtClean="0"/>
              <a:t>Avenue for youth to express opinions</a:t>
            </a:r>
          </a:p>
          <a:p>
            <a:r>
              <a:rPr lang="en-US" sz="3000" dirty="0" smtClean="0"/>
              <a:t>Engage in the community</a:t>
            </a:r>
          </a:p>
          <a:p>
            <a:r>
              <a:rPr lang="en-US" sz="3000" dirty="0" smtClean="0"/>
              <a:t>Be informed</a:t>
            </a:r>
          </a:p>
          <a:p>
            <a:r>
              <a:rPr lang="en-US" sz="3000" dirty="0" smtClean="0"/>
              <a:t>Develop mentor relationships</a:t>
            </a:r>
          </a:p>
          <a:p>
            <a:r>
              <a:rPr lang="en-US" sz="3000" dirty="0" smtClean="0"/>
              <a:t>Opportunity to make a difference</a:t>
            </a:r>
          </a:p>
          <a:p>
            <a:r>
              <a:rPr lang="en-US" sz="3000" dirty="0" smtClean="0"/>
              <a:t>Build skills, experience, and confidence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3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504" y="160076"/>
            <a:ext cx="8774992" cy="493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84504" y="4876800"/>
            <a:ext cx="7587896" cy="1143000"/>
          </a:xfrm>
          <a:solidFill>
            <a:schemeClr val="bg2"/>
          </a:solidFill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Comprised </a:t>
            </a:r>
            <a:r>
              <a:rPr lang="en-US" sz="2000" dirty="0"/>
              <a:t>of Durango Youth in grades 9</a:t>
            </a:r>
            <a:r>
              <a:rPr lang="en-US" sz="2000" baseline="30000" dirty="0"/>
              <a:t>th</a:t>
            </a:r>
            <a:r>
              <a:rPr lang="en-US" sz="2000" dirty="0"/>
              <a:t> through 12</a:t>
            </a:r>
            <a:r>
              <a:rPr lang="en-US" sz="2000" baseline="30000" dirty="0"/>
              <a:t>th</a:t>
            </a:r>
            <a:r>
              <a:rPr lang="en-US" sz="2000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Youth </a:t>
            </a:r>
            <a:r>
              <a:rPr lang="en-US" sz="2000" dirty="0"/>
              <a:t>are appointed  by City Council and serve one-year terms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Meet twice per month August - May</a:t>
            </a:r>
          </a:p>
          <a:p>
            <a:pPr marL="285750" indent="-285750">
              <a:buFont typeface="Arial"/>
              <a:buChar char="•"/>
            </a:pPr>
            <a:endParaRPr lang="en-US" sz="25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1" y="304800"/>
            <a:ext cx="3200400" cy="565150"/>
          </a:xfrm>
          <a:solidFill>
            <a:schemeClr val="bg2"/>
          </a:solidFill>
        </p:spPr>
        <p:txBody>
          <a:bodyPr/>
          <a:lstStyle/>
          <a:p>
            <a:r>
              <a:rPr lang="en-US" sz="4000" dirty="0" smtClean="0"/>
              <a:t>Who Are We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083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718" y="67963"/>
            <a:ext cx="7024744" cy="742985"/>
          </a:xfrm>
        </p:spPr>
        <p:txBody>
          <a:bodyPr/>
          <a:lstStyle/>
          <a:p>
            <a:r>
              <a:rPr lang="en-US" dirty="0" smtClean="0"/>
              <a:t>How Do We Engage Youth…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2274" y="2514600"/>
            <a:ext cx="3300620" cy="387984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6858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56" y="3835317"/>
            <a:ext cx="2660597" cy="2021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32" y="1156492"/>
            <a:ext cx="3851836" cy="2167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4254" y="829633"/>
            <a:ext cx="396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Community Service: Hallow-Clean </a:t>
            </a:r>
            <a:endParaRPr lang="en-US" b="1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034" y="3465985"/>
            <a:ext cx="432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Special Events: Movie with the Mayor</a:t>
            </a:r>
            <a:endParaRPr lang="en-US" b="1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82680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Youth Surveys</a:t>
            </a:r>
            <a:endParaRPr lang="en-US" b="1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2900" y="3491676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Social Media</a:t>
            </a:r>
            <a:endParaRPr lang="en-US" b="1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1478" y="3861008"/>
            <a:ext cx="2499513" cy="8869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6412" y="4793324"/>
            <a:ext cx="1519883" cy="15198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1945" y="1168875"/>
            <a:ext cx="1990949" cy="218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5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ML template">
  <a:themeElements>
    <a:clrScheme name="CML">
      <a:dk1>
        <a:srgbClr val="002543"/>
      </a:dk1>
      <a:lt1>
        <a:sysClr val="window" lastClr="FFFFFF"/>
      </a:lt1>
      <a:dk2>
        <a:srgbClr val="4F140F"/>
      </a:dk2>
      <a:lt2>
        <a:srgbClr val="EFEEE5"/>
      </a:lt2>
      <a:accent1>
        <a:srgbClr val="72A392"/>
      </a:accent1>
      <a:accent2>
        <a:srgbClr val="3A6E8F"/>
      </a:accent2>
      <a:accent3>
        <a:srgbClr val="B2AA7E"/>
      </a:accent3>
      <a:accent4>
        <a:srgbClr val="FFD24F"/>
      </a:accent4>
      <a:accent5>
        <a:srgbClr val="002543"/>
      </a:accent5>
      <a:accent6>
        <a:srgbClr val="4F140F"/>
      </a:accent6>
      <a:hlink>
        <a:srgbClr val="3A6E8F"/>
      </a:hlink>
      <a:folHlink>
        <a:srgbClr val="72A392"/>
      </a:folHlink>
    </a:clrScheme>
    <a:fontScheme name="CML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CML template</Template>
  <TotalTime>1563</TotalTime>
  <Words>397</Words>
  <Application>Microsoft Office PowerPoint</Application>
  <PresentationFormat>On-screen Show (4:3)</PresentationFormat>
  <Paragraphs>93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CML template</vt:lpstr>
      <vt:lpstr>   CML’s 95th Annual Conference June 20 – 23, 2017 Breckenridge</vt:lpstr>
      <vt:lpstr>The Value of Youth-Adult Partnerships Through Youth Commissions  </vt:lpstr>
      <vt:lpstr>PowerPoint Presentation</vt:lpstr>
      <vt:lpstr>PowerPoint Presentation</vt:lpstr>
      <vt:lpstr>Mission Statement </vt:lpstr>
      <vt:lpstr>PowerPoint Presentation</vt:lpstr>
      <vt:lpstr>Why Are We Involved?</vt:lpstr>
      <vt:lpstr>Who Are We</vt:lpstr>
      <vt:lpstr>How Do We Engage Youth…</vt:lpstr>
      <vt:lpstr>PowerPoint Presentation</vt:lpstr>
      <vt:lpstr>25+ Vendors </vt:lpstr>
      <vt:lpstr>40+ Students </vt:lpstr>
      <vt:lpstr>Snowdown Events</vt:lpstr>
      <vt:lpstr>Advise City Council on Policies Issues</vt:lpstr>
      <vt:lpstr>Outreach</vt:lpstr>
      <vt:lpstr>Opportunities for the Future</vt:lpstr>
      <vt:lpstr>Program Structure &amp; Logistics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Session</dc:title>
  <dc:creator>Lisa White</dc:creator>
  <cp:lastModifiedBy>Kathleen Harrison</cp:lastModifiedBy>
  <cp:revision>34</cp:revision>
  <dcterms:created xsi:type="dcterms:W3CDTF">2012-09-06T21:10:20Z</dcterms:created>
  <dcterms:modified xsi:type="dcterms:W3CDTF">2017-06-13T16:46:40Z</dcterms:modified>
</cp:coreProperties>
</file>